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595" r:id="rId2"/>
    <p:sldId id="666" r:id="rId3"/>
    <p:sldId id="668" r:id="rId4"/>
    <p:sldId id="675" r:id="rId5"/>
    <p:sldId id="676" r:id="rId6"/>
    <p:sldId id="677" r:id="rId7"/>
    <p:sldId id="678" r:id="rId8"/>
    <p:sldId id="671" r:id="rId9"/>
    <p:sldId id="667" r:id="rId10"/>
    <p:sldId id="655" r:id="rId11"/>
    <p:sldId id="680" r:id="rId12"/>
    <p:sldId id="681" r:id="rId13"/>
    <p:sldId id="682" r:id="rId14"/>
    <p:sldId id="683" r:id="rId15"/>
    <p:sldId id="684" r:id="rId16"/>
    <p:sldId id="673" r:id="rId17"/>
    <p:sldId id="674" r:id="rId18"/>
    <p:sldId id="656" r:id="rId19"/>
    <p:sldId id="623" r:id="rId20"/>
    <p:sldId id="658" r:id="rId21"/>
    <p:sldId id="659" r:id="rId22"/>
    <p:sldId id="660" r:id="rId23"/>
    <p:sldId id="663" r:id="rId24"/>
    <p:sldId id="662" r:id="rId25"/>
    <p:sldId id="664" r:id="rId26"/>
    <p:sldId id="661" r:id="rId27"/>
    <p:sldId id="665" r:id="rId28"/>
    <p:sldId id="621" r:id="rId29"/>
    <p:sldId id="648" r:id="rId30"/>
    <p:sldId id="651" r:id="rId31"/>
    <p:sldId id="637" r:id="rId32"/>
    <p:sldId id="643" r:id="rId33"/>
    <p:sldId id="644" r:id="rId34"/>
    <p:sldId id="645" r:id="rId35"/>
    <p:sldId id="646" r:id="rId36"/>
  </p:sldIdLst>
  <p:sldSz cx="9144000" cy="6858000" type="screen4x3"/>
  <p:notesSz cx="6794500" cy="99314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000" kern="1200">
        <a:solidFill>
          <a:schemeClr val="bg1"/>
        </a:solidFill>
        <a:latin typeface="PoloST11K-Krftg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000" kern="1200">
        <a:solidFill>
          <a:schemeClr val="bg1"/>
        </a:solidFill>
        <a:latin typeface="PoloST11K-Krftg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000" kern="1200">
        <a:solidFill>
          <a:schemeClr val="bg1"/>
        </a:solidFill>
        <a:latin typeface="PoloST11K-Krftg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000" kern="1200">
        <a:solidFill>
          <a:schemeClr val="bg1"/>
        </a:solidFill>
        <a:latin typeface="PoloST11K-Krftg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000" kern="1200">
        <a:solidFill>
          <a:schemeClr val="bg1"/>
        </a:solidFill>
        <a:latin typeface="PoloST11K-Krftg" charset="0"/>
        <a:ea typeface="ＭＳ Ｐゴシック" charset="0"/>
        <a:cs typeface="+mn-cs"/>
      </a:defRPr>
    </a:lvl5pPr>
    <a:lvl6pPr marL="2286000" algn="l" defTabSz="457200" rtl="0" eaLnBrk="1" latinLnBrk="0" hangingPunct="1">
      <a:defRPr sz="3000" kern="1200">
        <a:solidFill>
          <a:schemeClr val="bg1"/>
        </a:solidFill>
        <a:latin typeface="PoloST11K-Krftg" charset="0"/>
        <a:ea typeface="ＭＳ Ｐゴシック" charset="0"/>
        <a:cs typeface="+mn-cs"/>
      </a:defRPr>
    </a:lvl6pPr>
    <a:lvl7pPr marL="2743200" algn="l" defTabSz="457200" rtl="0" eaLnBrk="1" latinLnBrk="0" hangingPunct="1">
      <a:defRPr sz="3000" kern="1200">
        <a:solidFill>
          <a:schemeClr val="bg1"/>
        </a:solidFill>
        <a:latin typeface="PoloST11K-Krftg" charset="0"/>
        <a:ea typeface="ＭＳ Ｐゴシック" charset="0"/>
        <a:cs typeface="+mn-cs"/>
      </a:defRPr>
    </a:lvl7pPr>
    <a:lvl8pPr marL="3200400" algn="l" defTabSz="457200" rtl="0" eaLnBrk="1" latinLnBrk="0" hangingPunct="1">
      <a:defRPr sz="3000" kern="1200">
        <a:solidFill>
          <a:schemeClr val="bg1"/>
        </a:solidFill>
        <a:latin typeface="PoloST11K-Krftg" charset="0"/>
        <a:ea typeface="ＭＳ Ｐゴシック" charset="0"/>
        <a:cs typeface="+mn-cs"/>
      </a:defRPr>
    </a:lvl8pPr>
    <a:lvl9pPr marL="3657600" algn="l" defTabSz="457200" rtl="0" eaLnBrk="1" latinLnBrk="0" hangingPunct="1">
      <a:defRPr sz="3000" kern="1200">
        <a:solidFill>
          <a:schemeClr val="bg1"/>
        </a:solidFill>
        <a:latin typeface="PoloST11K-Krftg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CCFF"/>
    <a:srgbClr val="FFCC66"/>
    <a:srgbClr val="FFCC00"/>
    <a:srgbClr val="FFFF66"/>
    <a:srgbClr val="FFFFFF"/>
    <a:srgbClr val="FF0000"/>
    <a:srgbClr val="0099CC"/>
    <a:srgbClr val="33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975" autoAdjust="0"/>
    <p:restoredTop sz="85577" autoAdjust="0"/>
  </p:normalViewPr>
  <p:slideViewPr>
    <p:cSldViewPr>
      <p:cViewPr>
        <p:scale>
          <a:sx n="100" d="100"/>
          <a:sy n="100" d="100"/>
        </p:scale>
        <p:origin x="-464" y="-296"/>
      </p:cViewPr>
      <p:guideLst>
        <p:guide orient="horz" pos="2341"/>
        <p:guide pos="6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272" y="-90"/>
      </p:cViewPr>
      <p:guideLst>
        <p:guide orient="horz" pos="3128"/>
        <p:guide pos="214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417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4" tIns="45857" rIns="91714" bIns="45857" numCol="1" anchor="t" anchorCtr="0" compatLnSpc="1">
            <a:prstTxWarp prst="textNoShape">
              <a:avLst/>
            </a:prstTxWarp>
          </a:bodyPr>
          <a:lstStyle>
            <a:lvl1pPr algn="l" defTabSz="917575" eaLnBrk="0" hangingPunct="0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2700" y="0"/>
            <a:ext cx="29972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4" tIns="45857" rIns="91714" bIns="45857" numCol="1" anchor="t" anchorCtr="0" compatLnSpc="1">
            <a:prstTxWarp prst="textNoShape">
              <a:avLst/>
            </a:prstTxWarp>
          </a:bodyPr>
          <a:lstStyle>
            <a:lvl1pPr algn="r" defTabSz="917575" eaLnBrk="0" hangingPunct="0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63088"/>
            <a:ext cx="29241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4" tIns="45857" rIns="91714" bIns="45857" numCol="1" anchor="b" anchorCtr="0" compatLnSpc="1">
            <a:prstTxWarp prst="textNoShape">
              <a:avLst/>
            </a:prstTxWarp>
          </a:bodyPr>
          <a:lstStyle>
            <a:lvl1pPr algn="l" defTabSz="917575" eaLnBrk="0" hangingPunct="0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2700" y="9463088"/>
            <a:ext cx="2997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4" tIns="45857" rIns="91714" bIns="45857" numCol="1" anchor="b" anchorCtr="0" compatLnSpc="1">
            <a:prstTxWarp prst="textNoShape">
              <a:avLst/>
            </a:prstTxWarp>
          </a:bodyPr>
          <a:lstStyle>
            <a:lvl1pPr algn="r" defTabSz="917575" eaLnBrk="0" hangingPunct="0"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9C82DBD5-0BEF-B94F-A4B0-BDC0C4C3FCDA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219715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417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4" tIns="45857" rIns="91714" bIns="45857" numCol="1" anchor="t" anchorCtr="0" compatLnSpc="1">
            <a:prstTxWarp prst="textNoShape">
              <a:avLst/>
            </a:prstTxWarp>
          </a:bodyPr>
          <a:lstStyle>
            <a:lvl1pPr algn="l" defTabSz="917575" eaLnBrk="0" hangingPunct="0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2700" y="0"/>
            <a:ext cx="29972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4" tIns="45857" rIns="91714" bIns="45857" numCol="1" anchor="t" anchorCtr="0" compatLnSpc="1">
            <a:prstTxWarp prst="textNoShape">
              <a:avLst/>
            </a:prstTxWarp>
          </a:bodyPr>
          <a:lstStyle>
            <a:lvl1pPr algn="r" defTabSz="917575" eaLnBrk="0" hangingPunct="0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20725"/>
            <a:ext cx="5027612" cy="3770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732338"/>
            <a:ext cx="5022850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4" tIns="45857" rIns="91714" bIns="458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63088"/>
            <a:ext cx="29241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4" tIns="45857" rIns="91714" bIns="45857" numCol="1" anchor="b" anchorCtr="0" compatLnSpc="1">
            <a:prstTxWarp prst="textNoShape">
              <a:avLst/>
            </a:prstTxWarp>
          </a:bodyPr>
          <a:lstStyle>
            <a:lvl1pPr algn="l" defTabSz="917575" eaLnBrk="0" hangingPunct="0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2700" y="9463088"/>
            <a:ext cx="2997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4" tIns="45857" rIns="91714" bIns="45857" numCol="1" anchor="b" anchorCtr="0" compatLnSpc="1">
            <a:prstTxWarp prst="textNoShape">
              <a:avLst/>
            </a:prstTxWarp>
          </a:bodyPr>
          <a:lstStyle>
            <a:lvl1pPr algn="r" defTabSz="917575" eaLnBrk="0" hangingPunct="0"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11B7D087-2EFA-544C-9A0E-2B4190090407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734597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943722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74100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6063" y="188913"/>
            <a:ext cx="2090737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119813" cy="59372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699479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373718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3934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12961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095328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5053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70038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1382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94827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ppt_Bild_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72"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1944688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PoloST11K-Krftg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PoloST11K-Krftg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PoloST11K-Krftg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PoloST11K-Krftg" pitchFamily="34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PoloST11K-Krftg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PoloST11K-Krftg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PoloST11K-Krftg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PoloST11K-Krftg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klettbib.livebook.de/978-3-12-556999-7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3"/>
          <p:cNvSpPr>
            <a:spLocks noChangeArrowheads="1"/>
          </p:cNvSpPr>
          <p:nvPr/>
        </p:nvSpPr>
        <p:spPr bwMode="auto">
          <a:xfrm rot="10800000">
            <a:off x="0" y="5662613"/>
            <a:ext cx="9144000" cy="1295400"/>
          </a:xfrm>
          <a:prstGeom prst="flowChartDocumen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n-US"/>
          </a:p>
        </p:txBody>
      </p:sp>
      <p:pic>
        <p:nvPicPr>
          <p:cNvPr id="27650" name="Picture 4" descr="klett_logo_screen_50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37449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1pPr>
            <a:lvl2pPr marL="742950" indent="-28575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2pPr>
            <a:lvl3pPr marL="11430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3pPr>
            <a:lvl4pPr marL="16002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4pPr>
            <a:lvl5pPr marL="20574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9pPr>
          </a:lstStyle>
          <a:p>
            <a:r>
              <a:rPr lang="de-DE" sz="1800" b="1">
                <a:latin typeface="PoloST11K-Leicht" charset="0"/>
              </a:rPr>
              <a:t>Ernst Klett Sprachen</a:t>
            </a:r>
          </a:p>
        </p:txBody>
      </p:sp>
      <p:sp>
        <p:nvSpPr>
          <p:cNvPr id="27652" name="Rectangle 6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844675"/>
            <a:ext cx="9144000" cy="3168650"/>
          </a:xfrm>
        </p:spPr>
        <p:txBody>
          <a:bodyPr/>
          <a:lstStyle/>
          <a:p>
            <a:pPr algn="ctr">
              <a:lnSpc>
                <a:spcPct val="140000"/>
              </a:lnSpc>
            </a:pPr>
            <a:r>
              <a:rPr lang="de-DE" sz="4400" b="1" dirty="0" smtClean="0">
                <a:solidFill>
                  <a:srgbClr val="33CCFF"/>
                </a:solidFill>
                <a:latin typeface="PoloST11K-Krftg" charset="0"/>
              </a:rPr>
              <a:t>Neues von Klett</a:t>
            </a:r>
            <a:r>
              <a:rPr lang="de-DE" sz="4400" b="1" dirty="0">
                <a:solidFill>
                  <a:srgbClr val="33CCFF"/>
                </a:solidFill>
                <a:latin typeface="PoloST11K-Krftg" charset="0"/>
              </a:rPr>
              <a:t/>
            </a:r>
            <a:br>
              <a:rPr lang="de-DE" sz="4400" b="1" dirty="0">
                <a:solidFill>
                  <a:srgbClr val="33CCFF"/>
                </a:solidFill>
                <a:latin typeface="PoloST11K-Krftg" charset="0"/>
              </a:rPr>
            </a:br>
            <a:r>
              <a:rPr lang="de-DE" sz="2000" dirty="0" smtClean="0">
                <a:latin typeface="PoloST11K-Krftg" charset="0"/>
              </a:rPr>
              <a:t>Referentin: </a:t>
            </a:r>
            <a:r>
              <a:rPr lang="de-DE" sz="2000" dirty="0">
                <a:latin typeface="PoloST11K-Krftg" charset="0"/>
              </a:rPr>
              <a:t>Christiane </a:t>
            </a:r>
            <a:r>
              <a:rPr lang="de-DE" sz="2000" dirty="0" err="1">
                <a:latin typeface="PoloST11K-Krftg" charset="0"/>
              </a:rPr>
              <a:t>Frederickson</a:t>
            </a:r>
            <a:r>
              <a:rPr lang="de-DE" sz="2000" dirty="0">
                <a:latin typeface="PoloST11K-Krftg" charset="0"/>
              </a:rPr>
              <a:t> (Klett):</a:t>
            </a:r>
            <a:r>
              <a:rPr lang="de-DE" sz="2000" dirty="0" err="1">
                <a:latin typeface="PoloST11K-Krftg" charset="0"/>
              </a:rPr>
              <a:t>cfklett@aol.com</a:t>
            </a:r>
            <a:r>
              <a:rPr lang="de-DE" sz="2000" dirty="0">
                <a:latin typeface="PoloST11K-Krftg" charset="0"/>
              </a:rPr>
              <a:t/>
            </a:r>
            <a:br>
              <a:rPr lang="de-DE" sz="2000" dirty="0">
                <a:latin typeface="PoloST11K-Krftg" charset="0"/>
              </a:rPr>
            </a:br>
            <a:r>
              <a:rPr lang="de-DE" sz="2000" dirty="0">
                <a:latin typeface="PoloST11K-Krftg" charset="0"/>
              </a:rPr>
              <a:t>         </a:t>
            </a:r>
            <a:br>
              <a:rPr lang="de-DE" sz="2000" dirty="0">
                <a:latin typeface="PoloST11K-Krftg" charset="0"/>
              </a:rPr>
            </a:br>
            <a:r>
              <a:rPr lang="de-DE" sz="800" b="1" dirty="0">
                <a:latin typeface="PoloST11K-Krftg" charset="0"/>
              </a:rPr>
              <a:t/>
            </a:r>
            <a:br>
              <a:rPr lang="de-DE" sz="800" b="1" dirty="0">
                <a:latin typeface="PoloST11K-Krftg" charset="0"/>
              </a:rPr>
            </a:br>
            <a:r>
              <a:rPr lang="de-DE" sz="800" b="1" dirty="0">
                <a:latin typeface="PoloST11K-Krftg" charset="0"/>
              </a:rPr>
              <a:t/>
            </a:r>
            <a:br>
              <a:rPr lang="de-DE" sz="800" b="1" dirty="0">
                <a:latin typeface="PoloST11K-Krftg" charset="0"/>
              </a:rPr>
            </a:br>
            <a:r>
              <a:rPr lang="de-DE" sz="800" b="1" dirty="0">
                <a:latin typeface="PoloST11K-Krftg" charset="0"/>
              </a:rPr>
              <a:t/>
            </a:r>
            <a:br>
              <a:rPr lang="de-DE" sz="800" b="1" dirty="0">
                <a:latin typeface="PoloST11K-Krftg" charset="0"/>
              </a:rPr>
            </a:br>
            <a:r>
              <a:rPr lang="de-DE" sz="2800" b="1" dirty="0">
                <a:solidFill>
                  <a:srgbClr val="33CCFF"/>
                </a:solidFill>
                <a:latin typeface="PoloST11K-Krftg" charset="0"/>
              </a:rPr>
              <a:t>Herzlich willkommen!</a:t>
            </a:r>
          </a:p>
        </p:txBody>
      </p:sp>
      <p:pic>
        <p:nvPicPr>
          <p:cNvPr id="27654" name="Picture 8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04800"/>
            <a:ext cx="613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Zusatzmaterialien</a:t>
            </a:r>
            <a:endParaRPr lang="en-US" sz="2400" dirty="0"/>
          </a:p>
        </p:txBody>
      </p:sp>
      <p:pic>
        <p:nvPicPr>
          <p:cNvPr id="2" name="Picture 1" descr="Aussprachespie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0100" y="1295400"/>
            <a:ext cx="498372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929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8001000" cy="51816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2400" dirty="0" err="1" smtClean="0">
                <a:latin typeface="Times New Roman" charset="0"/>
              </a:rPr>
              <a:t>Motivieren</a:t>
            </a:r>
            <a:r>
              <a:rPr lang="en-US" altLang="ja-JP" sz="2400" dirty="0" smtClean="0">
                <a:latin typeface="Times New Roman" charset="0"/>
              </a:rPr>
              <a:t> und </a:t>
            </a:r>
            <a:r>
              <a:rPr lang="en-US" altLang="ja-JP" sz="2400" dirty="0" err="1" smtClean="0">
                <a:latin typeface="Times New Roman" charset="0"/>
              </a:rPr>
              <a:t>sensibilisieren</a:t>
            </a:r>
            <a:endParaRPr lang="en-US" altLang="ja-JP" sz="2400" dirty="0" smtClean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 err="1" smtClean="0">
                <a:latin typeface="Times New Roman" charset="0"/>
              </a:rPr>
              <a:t>Quasiauthentische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Sprechanlässe</a:t>
            </a:r>
            <a:r>
              <a:rPr lang="en-US" altLang="ja-JP" sz="2400" dirty="0" smtClean="0">
                <a:latin typeface="Times New Roman" charset="0"/>
              </a:rPr>
              <a:t>  und </a:t>
            </a:r>
            <a:r>
              <a:rPr lang="en-US" altLang="ja-JP" sz="2400" dirty="0" err="1" smtClean="0">
                <a:latin typeface="Times New Roman" charset="0"/>
              </a:rPr>
              <a:t>eine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realitätsorientierte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Sprachanwendung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bieten</a:t>
            </a:r>
            <a:endParaRPr lang="en-US" altLang="ja-JP" sz="2400" dirty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 smtClean="0">
                <a:latin typeface="Times New Roman" charset="0"/>
              </a:rPr>
              <a:t>Die </a:t>
            </a:r>
            <a:r>
              <a:rPr lang="en-US" altLang="ja-JP" sz="2400" dirty="0" err="1" smtClean="0">
                <a:latin typeface="Times New Roman" charset="0"/>
              </a:rPr>
              <a:t>kommunikative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Kompetenz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erhöhen</a:t>
            </a:r>
            <a:endParaRPr lang="en-US" altLang="ja-JP" sz="2400" dirty="0" smtClean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 err="1" smtClean="0">
                <a:latin typeface="Times New Roman" charset="0"/>
              </a:rPr>
              <a:t>Alle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gleichzeitig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aktiv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beteiligen</a:t>
            </a:r>
            <a:r>
              <a:rPr lang="en-US" altLang="ja-JP" sz="2400" dirty="0" smtClean="0">
                <a:latin typeface="Times New Roman" charset="0"/>
              </a:rPr>
              <a:t>, </a:t>
            </a:r>
            <a:r>
              <a:rPr lang="en-US" altLang="ja-JP" sz="2400" dirty="0" err="1" smtClean="0">
                <a:latin typeface="Times New Roman" charset="0"/>
              </a:rPr>
              <a:t>d.h</a:t>
            </a:r>
            <a:r>
              <a:rPr lang="en-US" altLang="ja-JP" sz="2400" dirty="0" smtClean="0">
                <a:latin typeface="Times New Roman" charset="0"/>
              </a:rPr>
              <a:t>. das </a:t>
            </a:r>
            <a:r>
              <a:rPr lang="en-US" altLang="ja-JP" sz="2400" dirty="0" err="1" smtClean="0">
                <a:latin typeface="Times New Roman" charset="0"/>
              </a:rPr>
              <a:t>aktive</a:t>
            </a:r>
            <a:r>
              <a:rPr lang="en-US" altLang="ja-JP" sz="2400" dirty="0" smtClean="0">
                <a:latin typeface="Times New Roman" charset="0"/>
              </a:rPr>
              <a:t> und  </a:t>
            </a:r>
            <a:r>
              <a:rPr lang="en-US" altLang="ja-JP" sz="2400" dirty="0" err="1" smtClean="0">
                <a:latin typeface="Times New Roman" charset="0"/>
              </a:rPr>
              <a:t>bewusste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Aussprechen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intensivieren</a:t>
            </a:r>
            <a:r>
              <a:rPr lang="en-US" altLang="ja-JP" sz="2400" dirty="0" smtClean="0">
                <a:latin typeface="Times New Roman" charset="0"/>
              </a:rPr>
              <a:t>….)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5010150" cy="782637"/>
          </a:xfrm>
        </p:spPr>
        <p:txBody>
          <a:bodyPr/>
          <a:lstStyle/>
          <a:p>
            <a:r>
              <a:rPr lang="en-US" sz="2000" dirty="0" smtClean="0"/>
              <a:t>33 </a:t>
            </a:r>
            <a:r>
              <a:rPr lang="en-US" sz="2000" dirty="0" err="1" smtClean="0"/>
              <a:t>Aussprachespiele</a:t>
            </a:r>
            <a:r>
              <a:rPr lang="en-US" sz="2000" dirty="0" smtClean="0"/>
              <a:t>: was </a:t>
            </a:r>
            <a:r>
              <a:rPr lang="en-US" sz="2000" dirty="0" err="1" smtClean="0"/>
              <a:t>können</a:t>
            </a:r>
            <a:r>
              <a:rPr lang="en-US" sz="2000" dirty="0" smtClean="0"/>
              <a:t> </a:t>
            </a:r>
            <a:r>
              <a:rPr lang="en-US" sz="2000" dirty="0" err="1" smtClean="0"/>
              <a:t>sie</a:t>
            </a:r>
            <a:r>
              <a:rPr lang="en-US" sz="2000" dirty="0" smtClean="0"/>
              <a:t> </a:t>
            </a:r>
            <a:r>
              <a:rPr lang="en-US" sz="2000" dirty="0" err="1" smtClean="0"/>
              <a:t>leisten</a:t>
            </a:r>
            <a:r>
              <a:rPr lang="en-US" sz="2000" dirty="0" smtClean="0"/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0369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8001000" cy="51816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2400" dirty="0" smtClean="0">
                <a:latin typeface="Times New Roman" charset="0"/>
              </a:rPr>
              <a:t>Die </a:t>
            </a:r>
            <a:r>
              <a:rPr lang="en-US" altLang="ja-JP" sz="2400" dirty="0" err="1" smtClean="0">
                <a:latin typeface="Times New Roman" charset="0"/>
              </a:rPr>
              <a:t>grundlegende</a:t>
            </a:r>
            <a:r>
              <a:rPr lang="en-US" altLang="ja-JP" sz="2400" dirty="0" smtClean="0">
                <a:latin typeface="Times New Roman" charset="0"/>
              </a:rPr>
              <a:t>  </a:t>
            </a:r>
            <a:r>
              <a:rPr lang="en-US" altLang="ja-JP" sz="2400" dirty="0" err="1" smtClean="0">
                <a:latin typeface="Times New Roman" charset="0"/>
              </a:rPr>
              <a:t>Beherrschung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phonetischer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Formen</a:t>
            </a:r>
            <a:endParaRPr lang="en-US" altLang="ja-JP" sz="2400" dirty="0" smtClean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 smtClean="0">
                <a:latin typeface="Times New Roman" charset="0"/>
              </a:rPr>
              <a:t>Die </a:t>
            </a:r>
            <a:r>
              <a:rPr lang="en-US" altLang="ja-JP" sz="2400" dirty="0" err="1" smtClean="0">
                <a:latin typeface="Times New Roman" charset="0"/>
              </a:rPr>
              <a:t>Kenntnis</a:t>
            </a:r>
            <a:r>
              <a:rPr lang="en-US" altLang="ja-JP" sz="2400" dirty="0" smtClean="0">
                <a:latin typeface="Times New Roman" charset="0"/>
              </a:rPr>
              <a:t> der </a:t>
            </a:r>
            <a:r>
              <a:rPr lang="en-US" altLang="ja-JP" sz="2400" dirty="0" err="1" smtClean="0">
                <a:latin typeface="Times New Roman" charset="0"/>
              </a:rPr>
              <a:t>Laut-Buchstaben-Beziehungen</a:t>
            </a:r>
            <a:r>
              <a:rPr lang="en-US" altLang="ja-JP" sz="2400" dirty="0" smtClean="0">
                <a:latin typeface="Times New Roman" charset="0"/>
              </a:rPr>
              <a:t> und </a:t>
            </a:r>
            <a:r>
              <a:rPr lang="en-US" altLang="ja-JP" sz="2400" dirty="0" err="1" smtClean="0">
                <a:latin typeface="Times New Roman" charset="0"/>
              </a:rPr>
              <a:t>wichtiger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Regeln</a:t>
            </a:r>
            <a:r>
              <a:rPr lang="en-US" altLang="ja-JP" sz="2400" dirty="0" smtClean="0">
                <a:latin typeface="Times New Roman" charset="0"/>
              </a:rPr>
              <a:t> und </a:t>
            </a:r>
            <a:r>
              <a:rPr lang="en-US" altLang="ja-JP" sz="2400" dirty="0" err="1" smtClean="0">
                <a:latin typeface="Times New Roman" charset="0"/>
              </a:rPr>
              <a:t>Merkmale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für</a:t>
            </a:r>
            <a:r>
              <a:rPr lang="en-US" altLang="ja-JP" sz="2400" dirty="0" smtClean="0">
                <a:latin typeface="Times New Roman" charset="0"/>
              </a:rPr>
              <a:t> die </a:t>
            </a:r>
            <a:r>
              <a:rPr lang="en-US" altLang="ja-JP" sz="2400" dirty="0" err="1" smtClean="0">
                <a:latin typeface="Times New Roman" charset="0"/>
              </a:rPr>
              <a:t>richtige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Aussprache</a:t>
            </a:r>
            <a:endParaRPr lang="en-US" altLang="ja-JP" sz="2400" dirty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 err="1" smtClean="0">
                <a:latin typeface="Times New Roman" charset="0"/>
              </a:rPr>
              <a:t>Eine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Konzentration</a:t>
            </a:r>
            <a:r>
              <a:rPr lang="en-US" altLang="ja-JP" sz="2400" dirty="0" smtClean="0">
                <a:latin typeface="Times New Roman" charset="0"/>
              </a:rPr>
              <a:t> auf die </a:t>
            </a:r>
            <a:r>
              <a:rPr lang="en-US" altLang="ja-JP" sz="2400" dirty="0" err="1" smtClean="0">
                <a:latin typeface="Times New Roman" charset="0"/>
              </a:rPr>
              <a:t>phonetische</a:t>
            </a:r>
            <a:r>
              <a:rPr lang="en-US" altLang="ja-JP" sz="2400" dirty="0" smtClean="0">
                <a:latin typeface="Times New Roman" charset="0"/>
              </a:rPr>
              <a:t> Form—</a:t>
            </a:r>
            <a:r>
              <a:rPr lang="en-US" altLang="ja-JP" sz="2400" dirty="0" err="1" smtClean="0">
                <a:latin typeface="Times New Roman" charset="0"/>
              </a:rPr>
              <a:t>neben</a:t>
            </a:r>
            <a:r>
              <a:rPr lang="en-US" altLang="ja-JP" sz="2400" dirty="0" smtClean="0">
                <a:latin typeface="Times New Roman" charset="0"/>
              </a:rPr>
              <a:t> den </a:t>
            </a:r>
            <a:r>
              <a:rPr lang="en-US" altLang="ja-JP" sz="2400" dirty="0" err="1" smtClean="0">
                <a:latin typeface="Times New Roman" charset="0"/>
              </a:rPr>
              <a:t>Anforderungen</a:t>
            </a:r>
            <a:r>
              <a:rPr lang="en-US" altLang="ja-JP" sz="2400" dirty="0" smtClean="0">
                <a:latin typeface="Times New Roman" charset="0"/>
              </a:rPr>
              <a:t>, die </a:t>
            </a:r>
            <a:r>
              <a:rPr lang="en-US" altLang="ja-JP" sz="2400" dirty="0" err="1" smtClean="0">
                <a:latin typeface="Times New Roman" charset="0"/>
              </a:rPr>
              <a:t>Spielverlauf</a:t>
            </a:r>
            <a:r>
              <a:rPr lang="en-US" altLang="ja-JP" sz="2400" dirty="0" smtClean="0">
                <a:latin typeface="Times New Roman" charset="0"/>
              </a:rPr>
              <a:t> und </a:t>
            </a:r>
            <a:r>
              <a:rPr lang="en-US" altLang="ja-JP" sz="2400" dirty="0" err="1" smtClean="0">
                <a:latin typeface="Times New Roman" charset="0"/>
              </a:rPr>
              <a:t>Spielinhalte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mit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sich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bringen</a:t>
            </a:r>
            <a:endParaRPr lang="en-US" altLang="ja-JP" sz="2400" dirty="0" smtClean="0"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5010150" cy="782637"/>
          </a:xfrm>
        </p:spPr>
        <p:txBody>
          <a:bodyPr/>
          <a:lstStyle/>
          <a:p>
            <a:r>
              <a:rPr lang="en-US" sz="2000" dirty="0" smtClean="0"/>
              <a:t>33 </a:t>
            </a:r>
            <a:r>
              <a:rPr lang="en-US" sz="2000" dirty="0" err="1" smtClean="0"/>
              <a:t>Aussprachespiele</a:t>
            </a:r>
            <a:r>
              <a:rPr lang="en-US" sz="2000" dirty="0" smtClean="0"/>
              <a:t>: was </a:t>
            </a:r>
            <a:r>
              <a:rPr lang="en-US" sz="2000" dirty="0" err="1" smtClean="0"/>
              <a:t>verlangen</a:t>
            </a:r>
            <a:r>
              <a:rPr lang="en-US" sz="2000" dirty="0" smtClean="0"/>
              <a:t> </a:t>
            </a:r>
            <a:r>
              <a:rPr lang="en-US" sz="2000" dirty="0" err="1" smtClean="0"/>
              <a:t>Aussprachespiele</a:t>
            </a:r>
            <a:r>
              <a:rPr lang="en-US" sz="2000" dirty="0" smtClean="0"/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93267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8001000" cy="51816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2400" dirty="0" smtClean="0">
                <a:latin typeface="Times New Roman" charset="0"/>
              </a:rPr>
              <a:t>Den </a:t>
            </a:r>
            <a:r>
              <a:rPr lang="en-US" altLang="ja-JP" sz="2400" dirty="0" err="1" smtClean="0">
                <a:latin typeface="Times New Roman" charset="0"/>
              </a:rPr>
              <a:t>Abbau</a:t>
            </a:r>
            <a:r>
              <a:rPr lang="en-US" altLang="ja-JP" sz="2400" dirty="0" smtClean="0">
                <a:latin typeface="Times New Roman" charset="0"/>
              </a:rPr>
              <a:t> von </a:t>
            </a:r>
            <a:r>
              <a:rPr lang="en-US" altLang="ja-JP" sz="2400" dirty="0" err="1" smtClean="0">
                <a:latin typeface="Times New Roman" charset="0"/>
              </a:rPr>
              <a:t>Sprechhemmungen</a:t>
            </a:r>
            <a:endParaRPr lang="en-US" altLang="ja-JP" sz="2400" dirty="0" smtClean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 smtClean="0">
                <a:latin typeface="Times New Roman" charset="0"/>
              </a:rPr>
              <a:t>Die </a:t>
            </a:r>
            <a:r>
              <a:rPr lang="en-US" altLang="ja-JP" sz="2400" dirty="0" err="1" smtClean="0">
                <a:latin typeface="Times New Roman" charset="0"/>
              </a:rPr>
              <a:t>Wiederholung</a:t>
            </a:r>
            <a:r>
              <a:rPr lang="en-US" altLang="ja-JP" sz="2400" dirty="0" smtClean="0">
                <a:latin typeface="Times New Roman" charset="0"/>
              </a:rPr>
              <a:t> und </a:t>
            </a:r>
            <a:r>
              <a:rPr lang="en-US" altLang="ja-JP" sz="2400" dirty="0" err="1" smtClean="0">
                <a:latin typeface="Times New Roman" charset="0"/>
              </a:rPr>
              <a:t>Festigung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gelernter</a:t>
            </a:r>
            <a:r>
              <a:rPr lang="en-US" altLang="ja-JP" sz="2400" dirty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Formen</a:t>
            </a:r>
            <a:endParaRPr lang="en-US" altLang="ja-JP" sz="2400" dirty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 smtClean="0">
                <a:latin typeface="Times New Roman" charset="0"/>
              </a:rPr>
              <a:t>Die </a:t>
            </a:r>
            <a:r>
              <a:rPr lang="en-US" altLang="ja-JP" sz="2400" dirty="0" err="1" smtClean="0">
                <a:latin typeface="Times New Roman" charset="0"/>
              </a:rPr>
              <a:t>spielerische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Verbindung</a:t>
            </a:r>
            <a:r>
              <a:rPr lang="en-US" altLang="ja-JP" sz="2400" dirty="0" smtClean="0">
                <a:latin typeface="Times New Roman" charset="0"/>
              </a:rPr>
              <a:t> von </a:t>
            </a:r>
            <a:r>
              <a:rPr lang="en-US" altLang="ja-JP" sz="2400" dirty="0" err="1" smtClean="0">
                <a:latin typeface="Times New Roman" charset="0"/>
              </a:rPr>
              <a:t>Aussprache</a:t>
            </a:r>
            <a:r>
              <a:rPr lang="en-US" altLang="ja-JP" sz="2400" dirty="0" smtClean="0">
                <a:latin typeface="Times New Roman" charset="0"/>
              </a:rPr>
              <a:t>, </a:t>
            </a:r>
            <a:r>
              <a:rPr lang="en-US" altLang="ja-JP" sz="2400" dirty="0" err="1" smtClean="0">
                <a:latin typeface="Times New Roman" charset="0"/>
              </a:rPr>
              <a:t>Wortschatz</a:t>
            </a:r>
            <a:r>
              <a:rPr lang="en-US" altLang="ja-JP" sz="2400" dirty="0" smtClean="0">
                <a:latin typeface="Times New Roman" charset="0"/>
              </a:rPr>
              <a:t> und Grammatik</a:t>
            </a:r>
          </a:p>
          <a:p>
            <a:pPr>
              <a:defRPr/>
            </a:pPr>
            <a:r>
              <a:rPr lang="en-US" altLang="ja-JP" sz="2400" dirty="0" smtClean="0">
                <a:latin typeface="Times New Roman" charset="0"/>
              </a:rPr>
              <a:t>Die </a:t>
            </a:r>
            <a:r>
              <a:rPr lang="en-US" altLang="ja-JP" sz="2400" dirty="0" err="1" smtClean="0">
                <a:latin typeface="Times New Roman" charset="0"/>
              </a:rPr>
              <a:t>situative</a:t>
            </a:r>
            <a:r>
              <a:rPr lang="en-US" altLang="ja-JP" sz="2400" dirty="0" smtClean="0">
                <a:latin typeface="Times New Roman" charset="0"/>
              </a:rPr>
              <a:t>  Variation und den </a:t>
            </a:r>
            <a:r>
              <a:rPr lang="en-US" altLang="ja-JP" sz="2400" dirty="0" err="1" smtClean="0">
                <a:latin typeface="Times New Roman" charset="0"/>
              </a:rPr>
              <a:t>situationsangemessenen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Gebrauch</a:t>
            </a:r>
            <a:r>
              <a:rPr lang="en-US" altLang="ja-JP" sz="2400" dirty="0" smtClean="0">
                <a:latin typeface="Times New Roman" charset="0"/>
              </a:rPr>
              <a:t> von </a:t>
            </a:r>
            <a:r>
              <a:rPr lang="en-US" altLang="ja-JP" sz="2400" dirty="0" err="1" smtClean="0">
                <a:latin typeface="Times New Roman" charset="0"/>
              </a:rPr>
              <a:t>Ausspracheformen</a:t>
            </a:r>
            <a:endParaRPr lang="en-US" altLang="ja-JP" sz="2400" dirty="0" smtClean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 err="1" smtClean="0">
                <a:latin typeface="Times New Roman" charset="0"/>
              </a:rPr>
              <a:t>Methodenwechsel</a:t>
            </a:r>
            <a:r>
              <a:rPr lang="en-US" altLang="ja-JP" sz="2400" dirty="0" smtClean="0">
                <a:latin typeface="Times New Roman" charset="0"/>
              </a:rPr>
              <a:t> und </a:t>
            </a:r>
            <a:r>
              <a:rPr lang="en-US" altLang="ja-JP" sz="2400" dirty="0" err="1" smtClean="0">
                <a:latin typeface="Times New Roman" charset="0"/>
              </a:rPr>
              <a:t>Methodenvielfalt</a:t>
            </a:r>
            <a:endParaRPr lang="en-US" altLang="ja-JP" sz="2400" dirty="0" smtClean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 err="1" smtClean="0">
                <a:latin typeface="Times New Roman" charset="0"/>
              </a:rPr>
              <a:t>Ganzheitliches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Lernen</a:t>
            </a:r>
            <a:r>
              <a:rPr lang="en-US" altLang="ja-JP" sz="2400" dirty="0" smtClean="0">
                <a:latin typeface="Times New Roman" charset="0"/>
              </a:rPr>
              <a:t>, </a:t>
            </a:r>
            <a:r>
              <a:rPr lang="en-US" altLang="ja-JP" sz="2400" dirty="0" err="1" smtClean="0">
                <a:latin typeface="Times New Roman" charset="0"/>
              </a:rPr>
              <a:t>Lernen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mit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allen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Sinnen</a:t>
            </a:r>
            <a:endParaRPr lang="en-US" altLang="ja-JP" sz="2400" dirty="0" smtClean="0"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5619750" cy="782637"/>
          </a:xfrm>
        </p:spPr>
        <p:txBody>
          <a:bodyPr/>
          <a:lstStyle/>
          <a:p>
            <a:r>
              <a:rPr lang="en-US" sz="2000" dirty="0" smtClean="0"/>
              <a:t>33 </a:t>
            </a:r>
            <a:r>
              <a:rPr lang="en-US" sz="2000" dirty="0" err="1" smtClean="0"/>
              <a:t>Aussprachespiele</a:t>
            </a:r>
            <a:r>
              <a:rPr lang="en-US" sz="2000" dirty="0" smtClean="0"/>
              <a:t>: was </a:t>
            </a:r>
            <a:r>
              <a:rPr lang="en-US" sz="2000" dirty="0" err="1" smtClean="0"/>
              <a:t>ermöglichen</a:t>
            </a:r>
            <a:r>
              <a:rPr lang="en-US" sz="2000" dirty="0" smtClean="0"/>
              <a:t> </a:t>
            </a:r>
            <a:r>
              <a:rPr lang="en-US" sz="2000" dirty="0" err="1" smtClean="0"/>
              <a:t>sie</a:t>
            </a:r>
            <a:r>
              <a:rPr lang="en-US" sz="2000" dirty="0" smtClean="0"/>
              <a:t> 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62663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8001000" cy="51816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2400" dirty="0" err="1" smtClean="0">
                <a:latin typeface="Times New Roman" charset="0"/>
              </a:rPr>
              <a:t>Handlungsorientiert</a:t>
            </a:r>
            <a:endParaRPr lang="en-US" altLang="ja-JP" sz="2400" dirty="0" smtClean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 err="1" smtClean="0">
                <a:latin typeface="Times New Roman" charset="0"/>
              </a:rPr>
              <a:t>Affektiv</a:t>
            </a:r>
            <a:r>
              <a:rPr lang="en-US" altLang="ja-JP" sz="2400" dirty="0" smtClean="0">
                <a:latin typeface="Times New Roman" charset="0"/>
              </a:rPr>
              <a:t> und </a:t>
            </a:r>
            <a:r>
              <a:rPr lang="en-US" altLang="ja-JP" sz="2400" dirty="0" err="1" smtClean="0">
                <a:latin typeface="Times New Roman" charset="0"/>
              </a:rPr>
              <a:t>kognitiv</a:t>
            </a:r>
            <a:endParaRPr lang="en-US" altLang="ja-JP" sz="2400" dirty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 err="1" smtClean="0">
                <a:latin typeface="Times New Roman" charset="0"/>
              </a:rPr>
              <a:t>interkulturell</a:t>
            </a:r>
            <a:endParaRPr lang="en-US" altLang="ja-JP" sz="2400" dirty="0" smtClean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 smtClean="0">
                <a:latin typeface="Times New Roman" charset="0"/>
              </a:rPr>
              <a:t>Gut </a:t>
            </a:r>
            <a:r>
              <a:rPr lang="en-US" altLang="ja-JP" sz="2400" dirty="0" err="1" smtClean="0">
                <a:latin typeface="Times New Roman" charset="0"/>
              </a:rPr>
              <a:t>für</a:t>
            </a:r>
            <a:r>
              <a:rPr lang="en-US" altLang="ja-JP" sz="2400" dirty="0" smtClean="0">
                <a:latin typeface="Times New Roman" charset="0"/>
              </a:rPr>
              <a:t> die </a:t>
            </a:r>
            <a:r>
              <a:rPr lang="en-US" altLang="ja-JP" sz="2400" dirty="0" err="1" smtClean="0">
                <a:latin typeface="Times New Roman" charset="0"/>
              </a:rPr>
              <a:t>sonst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Zurückhaltenden</a:t>
            </a:r>
            <a:r>
              <a:rPr lang="en-US" altLang="ja-JP" sz="2400" dirty="0" smtClean="0">
                <a:latin typeface="Times New Roman" charset="0"/>
              </a:rPr>
              <a:t>, </a:t>
            </a:r>
            <a:r>
              <a:rPr lang="en-US" altLang="ja-JP" sz="2400" dirty="0" err="1" smtClean="0">
                <a:latin typeface="Times New Roman" charset="0"/>
              </a:rPr>
              <a:t>denn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sie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sind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angstfrei</a:t>
            </a:r>
            <a:r>
              <a:rPr lang="en-US" altLang="ja-JP" sz="2400" dirty="0" smtClean="0">
                <a:latin typeface="Times New Roman" charset="0"/>
              </a:rPr>
              <a:t>, </a:t>
            </a:r>
            <a:r>
              <a:rPr lang="en-US" altLang="ja-JP" sz="2400" dirty="0" err="1" smtClean="0">
                <a:latin typeface="Times New Roman" charset="0"/>
              </a:rPr>
              <a:t>entspannt</a:t>
            </a:r>
            <a:r>
              <a:rPr lang="en-US" altLang="ja-JP" sz="2400" dirty="0" smtClean="0">
                <a:latin typeface="Times New Roman" charset="0"/>
              </a:rPr>
              <a:t> und </a:t>
            </a:r>
            <a:r>
              <a:rPr lang="en-US" altLang="ja-JP" sz="2400" dirty="0" err="1" smtClean="0">
                <a:latin typeface="Times New Roman" charset="0"/>
              </a:rPr>
              <a:t>machen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Spaß</a:t>
            </a:r>
            <a:endParaRPr lang="en-US" altLang="ja-JP" sz="2400" dirty="0" smtClean="0">
              <a:latin typeface="Times New Roman" charset="0"/>
            </a:endParaRPr>
          </a:p>
          <a:p>
            <a:pPr>
              <a:defRPr/>
            </a:pPr>
            <a:endParaRPr lang="en-US" altLang="ja-JP" sz="2400" dirty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 err="1" smtClean="0">
                <a:latin typeface="Times New Roman" charset="0"/>
              </a:rPr>
              <a:t>Außerdem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vermitteln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sie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ein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Gemeinschaftsgefühl</a:t>
            </a:r>
            <a:r>
              <a:rPr lang="en-US" altLang="ja-JP" sz="2400" dirty="0" smtClean="0">
                <a:latin typeface="Times New Roman" charset="0"/>
              </a:rPr>
              <a:t> und </a:t>
            </a:r>
            <a:r>
              <a:rPr lang="en-US" altLang="ja-JP" sz="2400" dirty="0" err="1" smtClean="0">
                <a:latin typeface="Times New Roman" charset="0"/>
              </a:rPr>
              <a:t>entwickeln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Teamfähigkeit</a:t>
            </a:r>
            <a:endParaRPr lang="en-US" altLang="ja-JP" sz="2400" dirty="0" smtClean="0"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5010150" cy="782637"/>
          </a:xfrm>
        </p:spPr>
        <p:txBody>
          <a:bodyPr/>
          <a:lstStyle/>
          <a:p>
            <a:r>
              <a:rPr lang="en-US" sz="2000" dirty="0" smtClean="0"/>
              <a:t>33 </a:t>
            </a:r>
            <a:r>
              <a:rPr lang="en-US" sz="2000" dirty="0" err="1" smtClean="0"/>
              <a:t>Aussprachespiele</a:t>
            </a:r>
            <a:r>
              <a:rPr lang="en-US" sz="2000" dirty="0" smtClean="0"/>
              <a:t>: was </a:t>
            </a:r>
            <a:r>
              <a:rPr lang="en-US" sz="2000" dirty="0" err="1" smtClean="0"/>
              <a:t>sind</a:t>
            </a:r>
            <a:r>
              <a:rPr lang="en-US" sz="2000" dirty="0" smtClean="0"/>
              <a:t> </a:t>
            </a:r>
            <a:r>
              <a:rPr lang="en-US" sz="2000" dirty="0" err="1" smtClean="0"/>
              <a:t>sie</a:t>
            </a:r>
            <a:r>
              <a:rPr lang="en-US" sz="2000" dirty="0" smtClean="0"/>
              <a:t> 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14738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8153400" cy="53340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ja-JP" sz="2400" dirty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 smtClean="0">
                <a:latin typeface="Times New Roman" charset="0"/>
              </a:rPr>
              <a:t>Welches </a:t>
            </a:r>
            <a:r>
              <a:rPr lang="en-US" altLang="ja-JP" sz="2400" dirty="0" err="1" smtClean="0">
                <a:latin typeface="Times New Roman" charset="0"/>
              </a:rPr>
              <a:t>Sprachniveau</a:t>
            </a:r>
            <a:r>
              <a:rPr lang="en-US" altLang="ja-JP" sz="2400" dirty="0" smtClean="0">
                <a:latin typeface="Times New Roman" charset="0"/>
              </a:rPr>
              <a:t>?</a:t>
            </a:r>
          </a:p>
          <a:p>
            <a:pPr>
              <a:defRPr/>
            </a:pPr>
            <a:r>
              <a:rPr lang="en-US" altLang="ja-JP" sz="2400" dirty="0" smtClean="0">
                <a:latin typeface="Times New Roman" charset="0"/>
              </a:rPr>
              <a:t>Die </a:t>
            </a:r>
            <a:r>
              <a:rPr lang="en-US" altLang="ja-JP" sz="2400" dirty="0" err="1" smtClean="0">
                <a:latin typeface="Times New Roman" charset="0"/>
              </a:rPr>
              <a:t>Spiele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sind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für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Lernende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aller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Stufen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geeignet</a:t>
            </a:r>
            <a:r>
              <a:rPr lang="en-US" altLang="ja-JP" sz="2400" dirty="0" smtClean="0">
                <a:latin typeface="Times New Roman" charset="0"/>
              </a:rPr>
              <a:t>, da </a:t>
            </a:r>
            <a:r>
              <a:rPr lang="en-US" altLang="ja-JP" sz="2400" dirty="0" err="1" smtClean="0">
                <a:latin typeface="Times New Roman" charset="0"/>
              </a:rPr>
              <a:t>Wortschatz</a:t>
            </a:r>
            <a:r>
              <a:rPr lang="en-US" altLang="ja-JP" sz="2400" dirty="0" smtClean="0">
                <a:latin typeface="Times New Roman" charset="0"/>
              </a:rPr>
              <a:t> und </a:t>
            </a:r>
            <a:r>
              <a:rPr lang="en-US" altLang="ja-JP" sz="2400" dirty="0" err="1" smtClean="0">
                <a:latin typeface="Times New Roman" charset="0"/>
              </a:rPr>
              <a:t>Schwierigkeitsgrad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leicht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variierbar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sind</a:t>
            </a:r>
            <a:r>
              <a:rPr lang="en-US" altLang="ja-JP" sz="2400" dirty="0" smtClean="0">
                <a:latin typeface="Times New Roman" charset="0"/>
              </a:rPr>
              <a:t>. Die </a:t>
            </a:r>
            <a:r>
              <a:rPr lang="en-US" altLang="ja-JP" sz="2400" dirty="0" err="1" smtClean="0">
                <a:latin typeface="Times New Roman" charset="0"/>
              </a:rPr>
              <a:t>Lehrenden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entscheiden</a:t>
            </a:r>
            <a:r>
              <a:rPr lang="en-US" altLang="ja-JP" sz="2400" dirty="0" smtClean="0">
                <a:latin typeface="Times New Roman" charset="0"/>
              </a:rPr>
              <a:t>, </a:t>
            </a:r>
            <a:r>
              <a:rPr lang="en-US" altLang="ja-JP" sz="2400" dirty="0" err="1" smtClean="0">
                <a:latin typeface="Times New Roman" charset="0"/>
              </a:rPr>
              <a:t>ob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sich</a:t>
            </a:r>
            <a:r>
              <a:rPr lang="en-US" altLang="ja-JP" sz="2400" dirty="0" smtClean="0">
                <a:latin typeface="Times New Roman" charset="0"/>
              </a:rPr>
              <a:t> die </a:t>
            </a:r>
            <a:r>
              <a:rPr lang="en-US" altLang="ja-JP" sz="2400" dirty="0" err="1" smtClean="0">
                <a:latin typeface="Times New Roman" charset="0"/>
              </a:rPr>
              <a:t>Spiele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für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ihre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Lernergruppen</a:t>
            </a:r>
            <a:r>
              <a:rPr lang="en-US" altLang="ja-JP" sz="2400" dirty="0" smtClean="0">
                <a:latin typeface="Times New Roman" charset="0"/>
              </a:rPr>
              <a:t> in der </a:t>
            </a:r>
            <a:r>
              <a:rPr lang="en-US" altLang="ja-JP" sz="2400" dirty="0" err="1" smtClean="0">
                <a:latin typeface="Times New Roman" charset="0"/>
              </a:rPr>
              <a:t>vorgegebenen</a:t>
            </a:r>
            <a:r>
              <a:rPr lang="en-US" altLang="ja-JP" sz="2400" dirty="0" smtClean="0">
                <a:latin typeface="Times New Roman" charset="0"/>
              </a:rPr>
              <a:t> Form </a:t>
            </a:r>
            <a:r>
              <a:rPr lang="en-US" altLang="ja-JP" sz="2400" dirty="0" err="1" smtClean="0">
                <a:latin typeface="Times New Roman" charset="0"/>
              </a:rPr>
              <a:t>eignen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oder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ob</a:t>
            </a:r>
            <a:r>
              <a:rPr lang="en-US" altLang="ja-JP" sz="2400" dirty="0" smtClean="0">
                <a:latin typeface="Times New Roman" charset="0"/>
              </a:rPr>
              <a:t> die </a:t>
            </a:r>
            <a:r>
              <a:rPr lang="en-US" altLang="ja-JP" sz="2400" dirty="0" err="1" smtClean="0">
                <a:latin typeface="Times New Roman" charset="0"/>
              </a:rPr>
              <a:t>Spielmaterialien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verändert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werden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sollten</a:t>
            </a:r>
            <a:r>
              <a:rPr lang="en-US" altLang="ja-JP" sz="2400" dirty="0" smtClean="0">
                <a:latin typeface="Times New Roman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6229350" cy="782637"/>
          </a:xfrm>
        </p:spPr>
        <p:txBody>
          <a:bodyPr/>
          <a:lstStyle/>
          <a:p>
            <a:r>
              <a:rPr lang="en-US" sz="2000" dirty="0" smtClean="0"/>
              <a:t>33 </a:t>
            </a:r>
            <a:r>
              <a:rPr lang="en-US" sz="2000" dirty="0" err="1" smtClean="0"/>
              <a:t>Aussprachespiele</a:t>
            </a:r>
            <a:r>
              <a:rPr lang="en-US" sz="2000" dirty="0" smtClean="0"/>
              <a:t>: </a:t>
            </a:r>
            <a:br>
              <a:rPr lang="en-US" sz="2000" dirty="0" smtClean="0"/>
            </a:br>
            <a:r>
              <a:rPr lang="en-US" sz="2000" dirty="0" smtClean="0"/>
              <a:t> Welches </a:t>
            </a:r>
            <a:r>
              <a:rPr lang="en-US" sz="2000" dirty="0" err="1" smtClean="0"/>
              <a:t>Sprachniveau</a:t>
            </a:r>
            <a:r>
              <a:rPr lang="en-US" sz="2000" dirty="0" smtClean="0"/>
              <a:t> </a:t>
            </a:r>
            <a:r>
              <a:rPr lang="en-US" sz="2000" dirty="0" err="1" smtClean="0"/>
              <a:t>wird</a:t>
            </a:r>
            <a:r>
              <a:rPr lang="en-US" sz="2000" dirty="0" smtClean="0"/>
              <a:t> </a:t>
            </a:r>
            <a:r>
              <a:rPr lang="en-US" sz="2000" dirty="0" err="1" smtClean="0"/>
              <a:t>vorausgesetzt</a:t>
            </a:r>
            <a:r>
              <a:rPr lang="en-US" sz="2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40137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8001000" cy="51816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lvl="1" indent="0">
              <a:buNone/>
              <a:defRPr/>
            </a:pPr>
            <a:endParaRPr lang="en-US" sz="1600" dirty="0" smtClean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>
                <a:latin typeface="Times New Roman" charset="0"/>
              </a:rPr>
              <a:t>NIVEAU: * </a:t>
            </a:r>
            <a:r>
              <a:rPr lang="en-US" altLang="ja-JP" sz="2400" dirty="0" err="1">
                <a:latin typeface="Times New Roman" charset="0"/>
              </a:rPr>
              <a:t>bis</a:t>
            </a:r>
            <a:r>
              <a:rPr lang="en-US" altLang="ja-JP" sz="2400" dirty="0">
                <a:latin typeface="Times New Roman" charset="0"/>
              </a:rPr>
              <a:t> ***</a:t>
            </a:r>
          </a:p>
          <a:p>
            <a:pPr>
              <a:defRPr/>
            </a:pPr>
            <a:r>
              <a:rPr lang="en-US" sz="2400" dirty="0" smtClean="0">
                <a:latin typeface="Times New Roman" charset="0"/>
              </a:rPr>
              <a:t>PHONETIK-THEMA: </a:t>
            </a:r>
            <a:r>
              <a:rPr lang="en-US" sz="2400" dirty="0" err="1" smtClean="0">
                <a:latin typeface="Times New Roman" charset="0"/>
              </a:rPr>
              <a:t>Akzentuierung</a:t>
            </a:r>
            <a:r>
              <a:rPr lang="en-US" sz="2400" dirty="0" smtClean="0">
                <a:latin typeface="Times New Roman" charset="0"/>
              </a:rPr>
              <a:t>, Rhythmus, </a:t>
            </a:r>
            <a:r>
              <a:rPr lang="en-US" sz="2400" dirty="0" err="1" smtClean="0">
                <a:latin typeface="Times New Roman" charset="0"/>
              </a:rPr>
              <a:t>emotionale</a:t>
            </a:r>
            <a:r>
              <a:rPr lang="en-US" sz="2400" dirty="0" smtClean="0">
                <a:latin typeface="Times New Roman" charset="0"/>
              </a:rPr>
              <a:t> </a:t>
            </a:r>
            <a:r>
              <a:rPr lang="en-US" sz="2400" dirty="0" err="1" smtClean="0">
                <a:latin typeface="Times New Roman" charset="0"/>
              </a:rPr>
              <a:t>Sprechweise</a:t>
            </a:r>
            <a:endParaRPr lang="en-US" sz="2400" dirty="0" smtClean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 smtClean="0">
                <a:latin typeface="Times New Roman" charset="0"/>
              </a:rPr>
              <a:t>LERNZIEL: </a:t>
            </a:r>
            <a:r>
              <a:rPr lang="en-US" altLang="ja-JP" sz="2400" dirty="0" err="1" smtClean="0">
                <a:latin typeface="Times New Roman" charset="0"/>
              </a:rPr>
              <a:t>Automatisieren</a:t>
            </a:r>
            <a:r>
              <a:rPr lang="en-US" altLang="ja-JP" sz="2400" dirty="0" smtClean="0">
                <a:latin typeface="Times New Roman" charset="0"/>
              </a:rPr>
              <a:t>, </a:t>
            </a:r>
            <a:r>
              <a:rPr lang="en-US" altLang="ja-JP" sz="2400" dirty="0" err="1" smtClean="0">
                <a:latin typeface="Times New Roman" charset="0"/>
              </a:rPr>
              <a:t>Anwenden</a:t>
            </a:r>
            <a:endParaRPr lang="en-US" altLang="ja-JP" sz="2400" dirty="0" smtClean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 smtClean="0">
                <a:latin typeface="Times New Roman" charset="0"/>
              </a:rPr>
              <a:t>DAUER: 5 </a:t>
            </a:r>
            <a:r>
              <a:rPr lang="en-US" altLang="ja-JP" sz="2400" dirty="0" err="1" smtClean="0">
                <a:latin typeface="Times New Roman" charset="0"/>
              </a:rPr>
              <a:t>bis</a:t>
            </a:r>
            <a:r>
              <a:rPr lang="en-US" altLang="ja-JP" sz="2400" dirty="0" smtClean="0">
                <a:latin typeface="Times New Roman" charset="0"/>
              </a:rPr>
              <a:t> 10 </a:t>
            </a:r>
            <a:r>
              <a:rPr lang="en-US" altLang="ja-JP" sz="2400" dirty="0" err="1" smtClean="0">
                <a:latin typeface="Times New Roman" charset="0"/>
              </a:rPr>
              <a:t>Minuten</a:t>
            </a:r>
            <a:endParaRPr lang="en-US" altLang="ja-JP" sz="2400" dirty="0" smtClean="0">
              <a:latin typeface="Times New Roman" charset="0"/>
            </a:endParaRPr>
          </a:p>
          <a:p>
            <a:pPr>
              <a:defRPr/>
            </a:pPr>
            <a:endParaRPr lang="en-US" altLang="ja-JP" sz="2000" dirty="0">
              <a:latin typeface="Times New Roman" charset="0"/>
            </a:endParaRPr>
          </a:p>
          <a:p>
            <a:pPr>
              <a:buFontTx/>
              <a:buNone/>
              <a:defRPr/>
            </a:pPr>
            <a:r>
              <a:rPr lang="en-US" sz="2000" dirty="0">
                <a:latin typeface="Times New Roman" charset="0"/>
              </a:rPr>
              <a:t>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3714750" cy="782637"/>
          </a:xfrm>
        </p:spPr>
        <p:txBody>
          <a:bodyPr/>
          <a:lstStyle/>
          <a:p>
            <a:r>
              <a:rPr lang="en-US" sz="2000" dirty="0" smtClean="0"/>
              <a:t>33 </a:t>
            </a:r>
            <a:r>
              <a:rPr lang="en-US" sz="2000" dirty="0" err="1" smtClean="0"/>
              <a:t>Aussprachespiele</a:t>
            </a:r>
            <a:r>
              <a:rPr lang="en-US" sz="2000" dirty="0" smtClean="0"/>
              <a:t>: “</a:t>
            </a:r>
            <a:r>
              <a:rPr lang="en-US" sz="2000" dirty="0" err="1" smtClean="0"/>
              <a:t>Stimmt</a:t>
            </a:r>
            <a:r>
              <a:rPr lang="en-US" sz="2000" dirty="0" smtClean="0"/>
              <a:t> </a:t>
            </a:r>
            <a:r>
              <a:rPr lang="en-US" sz="2000" dirty="0" err="1" smtClean="0"/>
              <a:t>denn</a:t>
            </a:r>
            <a:r>
              <a:rPr lang="en-US" sz="2000" dirty="0" smtClean="0"/>
              <a:t> das?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25923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8001000" cy="51816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lvl="1" indent="0">
              <a:buNone/>
              <a:defRPr/>
            </a:pPr>
            <a:endParaRPr lang="en-US" sz="1600" dirty="0" smtClean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>
                <a:latin typeface="Times New Roman" charset="0"/>
              </a:rPr>
              <a:t>NIVEAU: * </a:t>
            </a:r>
            <a:r>
              <a:rPr lang="en-US" altLang="ja-JP" sz="2400" dirty="0" err="1">
                <a:latin typeface="Times New Roman" charset="0"/>
              </a:rPr>
              <a:t>bis</a:t>
            </a:r>
            <a:r>
              <a:rPr lang="en-US" altLang="ja-JP" sz="2400" dirty="0">
                <a:latin typeface="Times New Roman" charset="0"/>
              </a:rPr>
              <a:t> *</a:t>
            </a:r>
            <a:r>
              <a:rPr lang="en-US" altLang="ja-JP" sz="2400" dirty="0" smtClean="0">
                <a:latin typeface="Times New Roman" charset="0"/>
              </a:rPr>
              <a:t>*</a:t>
            </a:r>
            <a:endParaRPr lang="en-US" altLang="ja-JP" sz="2400" dirty="0">
              <a:latin typeface="Times New Roman" charset="0"/>
            </a:endParaRPr>
          </a:p>
          <a:p>
            <a:pPr>
              <a:defRPr/>
            </a:pPr>
            <a:r>
              <a:rPr lang="en-US" sz="2400" dirty="0" smtClean="0">
                <a:latin typeface="Times New Roman" charset="0"/>
              </a:rPr>
              <a:t>PHONETIK-THEMA: </a:t>
            </a:r>
            <a:r>
              <a:rPr lang="en-US" sz="2400" dirty="0" err="1" smtClean="0">
                <a:latin typeface="Times New Roman" charset="0"/>
              </a:rPr>
              <a:t>Akzentvokale</a:t>
            </a:r>
            <a:r>
              <a:rPr lang="en-US" sz="2400" dirty="0" smtClean="0">
                <a:latin typeface="Times New Roman" charset="0"/>
              </a:rPr>
              <a:t> </a:t>
            </a:r>
          </a:p>
          <a:p>
            <a:pPr>
              <a:defRPr/>
            </a:pPr>
            <a:r>
              <a:rPr lang="en-US" altLang="ja-JP" sz="2400" dirty="0" smtClean="0">
                <a:latin typeface="Times New Roman" charset="0"/>
              </a:rPr>
              <a:t>LERNZIEL: </a:t>
            </a:r>
            <a:r>
              <a:rPr lang="en-US" altLang="ja-JP" sz="2400" dirty="0" err="1" smtClean="0">
                <a:latin typeface="Times New Roman" charset="0"/>
              </a:rPr>
              <a:t>Differenzieren</a:t>
            </a:r>
            <a:r>
              <a:rPr lang="en-US" altLang="ja-JP" sz="2400" dirty="0" smtClean="0">
                <a:latin typeface="Times New Roman" charset="0"/>
              </a:rPr>
              <a:t>, </a:t>
            </a:r>
            <a:r>
              <a:rPr lang="en-US" altLang="ja-JP" sz="2400" dirty="0" err="1" smtClean="0">
                <a:latin typeface="Times New Roman" charset="0"/>
              </a:rPr>
              <a:t>Identifizieren,Automatisieren</a:t>
            </a:r>
            <a:endParaRPr lang="en-US" altLang="ja-JP" sz="2400" dirty="0" smtClean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 smtClean="0">
                <a:latin typeface="Times New Roman" charset="0"/>
              </a:rPr>
              <a:t>DAUER: 5-10 </a:t>
            </a:r>
            <a:r>
              <a:rPr lang="en-US" altLang="ja-JP" sz="2400" dirty="0" err="1" smtClean="0">
                <a:latin typeface="Times New Roman" charset="0"/>
              </a:rPr>
              <a:t>Minuten</a:t>
            </a:r>
            <a:endParaRPr lang="en-US" altLang="ja-JP" sz="2400" dirty="0" smtClean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 smtClean="0">
                <a:latin typeface="Times New Roman" charset="0"/>
              </a:rPr>
              <a:t>VORBEREITUNG:  </a:t>
            </a:r>
            <a:r>
              <a:rPr lang="en-US" altLang="ja-JP" sz="2400" dirty="0" err="1" smtClean="0">
                <a:latin typeface="Times New Roman" charset="0"/>
              </a:rPr>
              <a:t>Namen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mehrmals</a:t>
            </a:r>
            <a:r>
              <a:rPr lang="en-US" altLang="ja-JP" sz="2400" dirty="0" smtClean="0">
                <a:latin typeface="Times New Roman" charset="0"/>
              </a:rPr>
              <a:t> </a:t>
            </a:r>
            <a:r>
              <a:rPr lang="en-US" altLang="ja-JP" sz="2400" dirty="0" err="1" smtClean="0">
                <a:latin typeface="Times New Roman" charset="0"/>
              </a:rPr>
              <a:t>hören</a:t>
            </a:r>
            <a:r>
              <a:rPr lang="en-US" altLang="ja-JP" sz="2400" dirty="0" smtClean="0">
                <a:latin typeface="Times New Roman" charset="0"/>
              </a:rPr>
              <a:t> und </a:t>
            </a:r>
            <a:r>
              <a:rPr lang="en-US" altLang="ja-JP" sz="2400" dirty="0" err="1" smtClean="0">
                <a:latin typeface="Times New Roman" charset="0"/>
              </a:rPr>
              <a:t>nachsprechen</a:t>
            </a:r>
            <a:endParaRPr lang="en-US" altLang="ja-JP" sz="2400" dirty="0" smtClean="0">
              <a:latin typeface="Times New Roman" charset="0"/>
            </a:endParaRPr>
          </a:p>
          <a:p>
            <a:pPr>
              <a:defRPr/>
            </a:pPr>
            <a:r>
              <a:rPr lang="en-US" altLang="ja-JP" sz="2400" dirty="0">
                <a:latin typeface="Times New Roman" charset="0"/>
              </a:rPr>
              <a:t>VORARBEIT: </a:t>
            </a:r>
            <a:r>
              <a:rPr lang="en-US" altLang="ja-JP" sz="2400" dirty="0" err="1">
                <a:latin typeface="Times New Roman" charset="0"/>
              </a:rPr>
              <a:t>Städte</a:t>
            </a:r>
            <a:r>
              <a:rPr lang="en-US" altLang="ja-JP" sz="2400" dirty="0">
                <a:latin typeface="Times New Roman" charset="0"/>
              </a:rPr>
              <a:t> auf der </a:t>
            </a:r>
            <a:r>
              <a:rPr lang="en-US" altLang="ja-JP" sz="2400" dirty="0" err="1">
                <a:latin typeface="Times New Roman" charset="0"/>
              </a:rPr>
              <a:t>Landkarte</a:t>
            </a:r>
            <a:r>
              <a:rPr lang="en-US" altLang="ja-JP" sz="2400" dirty="0">
                <a:latin typeface="Times New Roman" charset="0"/>
              </a:rPr>
              <a:t> </a:t>
            </a:r>
            <a:r>
              <a:rPr lang="en-US" altLang="ja-JP" sz="2400" dirty="0" err="1">
                <a:latin typeface="Times New Roman" charset="0"/>
              </a:rPr>
              <a:t>finden</a:t>
            </a:r>
            <a:endParaRPr lang="en-US" altLang="ja-JP" sz="2400" dirty="0">
              <a:latin typeface="Times New Roman" charset="0"/>
            </a:endParaRPr>
          </a:p>
          <a:p>
            <a:pPr marL="0" indent="0">
              <a:buNone/>
              <a:defRPr/>
            </a:pPr>
            <a:endParaRPr lang="en-US" altLang="ja-JP" sz="2400" dirty="0">
              <a:latin typeface="Times New Roman" charset="0"/>
            </a:endParaRPr>
          </a:p>
          <a:p>
            <a:pPr>
              <a:buFontTx/>
              <a:buNone/>
              <a:defRPr/>
            </a:pPr>
            <a:r>
              <a:rPr lang="en-US" sz="2000" dirty="0">
                <a:latin typeface="Times New Roman" charset="0"/>
              </a:rPr>
              <a:t>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3714750" cy="782637"/>
          </a:xfrm>
        </p:spPr>
        <p:txBody>
          <a:bodyPr/>
          <a:lstStyle/>
          <a:p>
            <a:r>
              <a:rPr lang="en-US" sz="2000" dirty="0" smtClean="0"/>
              <a:t>33 </a:t>
            </a:r>
            <a:r>
              <a:rPr lang="en-US" sz="2000" dirty="0" err="1" smtClean="0"/>
              <a:t>Aussprachespiele</a:t>
            </a:r>
            <a:r>
              <a:rPr lang="en-US" sz="2000" dirty="0" smtClean="0"/>
              <a:t>: “Post? </a:t>
            </a:r>
            <a:r>
              <a:rPr lang="en-US" sz="2000" dirty="0" err="1" smtClean="0"/>
              <a:t>Woher</a:t>
            </a:r>
            <a:r>
              <a:rPr lang="en-US" sz="2000" dirty="0" smtClean="0"/>
              <a:t>? Von </a:t>
            </a:r>
            <a:r>
              <a:rPr lang="en-US" sz="2000" dirty="0" err="1" smtClean="0"/>
              <a:t>wem</a:t>
            </a:r>
            <a:r>
              <a:rPr lang="en-US" sz="2000" dirty="0" smtClean="0"/>
              <a:t>?”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65946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04800"/>
            <a:ext cx="613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Zusatzmaterialien</a:t>
            </a:r>
            <a:endParaRPr lang="en-US" sz="2400" dirty="0"/>
          </a:p>
        </p:txBody>
      </p:sp>
      <p:pic>
        <p:nvPicPr>
          <p:cNvPr id="2" name="Picture 1" descr="Kommunakitive Spie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0100" y="1143000"/>
            <a:ext cx="498372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302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3"/>
          <p:cNvSpPr>
            <a:spLocks noChangeArrowheads="1"/>
          </p:cNvSpPr>
          <p:nvPr/>
        </p:nvSpPr>
        <p:spPr bwMode="auto">
          <a:xfrm rot="10800000">
            <a:off x="0" y="5662613"/>
            <a:ext cx="9144000" cy="1295400"/>
          </a:xfrm>
          <a:prstGeom prst="flowChartDocumen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n-US"/>
          </a:p>
        </p:txBody>
      </p:sp>
      <p:pic>
        <p:nvPicPr>
          <p:cNvPr id="27650" name="Picture 4" descr="klett_logo_screen_50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457200" y="381000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1pPr>
            <a:lvl2pPr marL="742950" indent="-28575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2pPr>
            <a:lvl3pPr marL="11430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3pPr>
            <a:lvl4pPr marL="16002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4pPr>
            <a:lvl5pPr marL="20574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9pPr>
          </a:lstStyle>
          <a:p>
            <a:r>
              <a:rPr lang="de-DE" sz="1800" b="1" dirty="0" smtClean="0">
                <a:latin typeface="PoloST11K-Leicht" charset="0"/>
              </a:rPr>
              <a:t>55 kommunikative Spiele: Was sind Szenarien?</a:t>
            </a:r>
            <a:endParaRPr lang="de-DE" sz="1800" b="1" dirty="0">
              <a:latin typeface="PoloST11K-Leicht" charset="0"/>
            </a:endParaRPr>
          </a:p>
        </p:txBody>
      </p:sp>
      <p:sp>
        <p:nvSpPr>
          <p:cNvPr id="27652" name="Rectangle 6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844675"/>
            <a:ext cx="9144000" cy="316865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endParaRPr lang="de-DE" sz="2800" b="1" dirty="0">
              <a:solidFill>
                <a:srgbClr val="33CCFF"/>
              </a:solidFill>
              <a:latin typeface="PoloST11K-Krftg" charset="0"/>
            </a:endParaRPr>
          </a:p>
        </p:txBody>
      </p:sp>
      <p:pic>
        <p:nvPicPr>
          <p:cNvPr id="27654" name="Picture 8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219200"/>
            <a:ext cx="54747767" cy="4462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tx1"/>
                </a:solidFill>
              </a:rPr>
              <a:t>Angenommen</a:t>
            </a:r>
            <a:r>
              <a:rPr lang="en-US" sz="1800" dirty="0">
                <a:solidFill>
                  <a:schemeClr val="tx1"/>
                </a:solidFill>
              </a:rPr>
              <a:t>, du </a:t>
            </a:r>
            <a:r>
              <a:rPr lang="en-US" sz="1800" dirty="0" err="1">
                <a:solidFill>
                  <a:schemeClr val="tx1"/>
                </a:solidFill>
              </a:rPr>
              <a:t>klingelst</a:t>
            </a:r>
            <a:r>
              <a:rPr lang="en-US" sz="1800" dirty="0">
                <a:solidFill>
                  <a:schemeClr val="tx1"/>
                </a:solidFill>
              </a:rPr>
              <a:t> an der </a:t>
            </a:r>
            <a:r>
              <a:rPr lang="en-US" sz="1800" dirty="0" err="1">
                <a:solidFill>
                  <a:schemeClr val="tx1"/>
                </a:solidFill>
              </a:rPr>
              <a:t>Tür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deiner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Nachbarin</a:t>
            </a:r>
            <a:r>
              <a:rPr lang="en-US" sz="1800" dirty="0">
                <a:solidFill>
                  <a:schemeClr val="tx1"/>
                </a:solidFill>
              </a:rPr>
              <a:t>, um </a:t>
            </a:r>
            <a:r>
              <a:rPr lang="en-US" sz="1800" dirty="0" err="1">
                <a:solidFill>
                  <a:schemeClr val="tx1"/>
                </a:solidFill>
              </a:rPr>
              <a:t>sie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darum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zu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bitten,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err="1" smtClean="0">
                <a:solidFill>
                  <a:schemeClr val="tx1"/>
                </a:solidFill>
              </a:rPr>
              <a:t>nach</a:t>
            </a:r>
            <a:r>
              <a:rPr lang="en-US" sz="1800" dirty="0" smtClean="0">
                <a:solidFill>
                  <a:schemeClr val="tx1"/>
                </a:solidFill>
              </a:rPr>
              <a:t> der </a:t>
            </a:r>
            <a:r>
              <a:rPr lang="en-US" sz="1800" dirty="0" err="1" smtClean="0">
                <a:solidFill>
                  <a:schemeClr val="tx1"/>
                </a:solidFill>
              </a:rPr>
              <a:t>Wohnung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zu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schauen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weil</a:t>
            </a:r>
            <a:r>
              <a:rPr lang="en-US" sz="1800" dirty="0">
                <a:solidFill>
                  <a:schemeClr val="tx1"/>
                </a:solidFill>
              </a:rPr>
              <a:t> du </a:t>
            </a:r>
            <a:r>
              <a:rPr lang="en-US" sz="1800" dirty="0" err="1">
                <a:solidFill>
                  <a:schemeClr val="tx1"/>
                </a:solidFill>
              </a:rPr>
              <a:t>für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eine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Woche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verreist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dirty="0" err="1">
                <a:solidFill>
                  <a:schemeClr val="tx1"/>
                </a:solidFill>
              </a:rPr>
              <a:t>Würdest</a:t>
            </a:r>
            <a:r>
              <a:rPr lang="en-US" sz="1800" dirty="0">
                <a:solidFill>
                  <a:schemeClr val="tx1"/>
                </a:solidFill>
              </a:rPr>
              <a:t> du </a:t>
            </a:r>
            <a:r>
              <a:rPr lang="en-US" sz="1800" dirty="0" err="1" smtClean="0">
                <a:solidFill>
                  <a:schemeClr val="tx1"/>
                </a:solidFill>
              </a:rPr>
              <a:t>einfach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err="1" smtClean="0">
                <a:solidFill>
                  <a:schemeClr val="tx1"/>
                </a:solidFill>
              </a:rPr>
              <a:t>klingeln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und </a:t>
            </a:r>
            <a:r>
              <a:rPr lang="en-US" sz="1800" dirty="0" err="1">
                <a:solidFill>
                  <a:schemeClr val="tx1"/>
                </a:solidFill>
              </a:rPr>
              <a:t>sagen</a:t>
            </a:r>
            <a:r>
              <a:rPr lang="en-US" sz="1800" dirty="0" smtClean="0">
                <a:solidFill>
                  <a:schemeClr val="tx1"/>
                </a:solidFill>
              </a:rPr>
              <a:t>: </a:t>
            </a:r>
            <a:r>
              <a:rPr lang="en-US" sz="1800" dirty="0">
                <a:solidFill>
                  <a:schemeClr val="tx1"/>
                </a:solidFill>
              </a:rPr>
              <a:t>“</a:t>
            </a:r>
            <a:r>
              <a:rPr lang="en-US" sz="1800" dirty="0" err="1">
                <a:solidFill>
                  <a:schemeClr val="tx1"/>
                </a:solidFill>
              </a:rPr>
              <a:t>Grüß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dich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schau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doch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bitte</a:t>
            </a:r>
            <a:r>
              <a:rPr lang="en-US" sz="1800" dirty="0">
                <a:solidFill>
                  <a:schemeClr val="tx1"/>
                </a:solidFill>
              </a:rPr>
              <a:t> mal </a:t>
            </a:r>
            <a:r>
              <a:rPr lang="en-US" sz="1800" dirty="0" err="1">
                <a:solidFill>
                  <a:schemeClr val="tx1"/>
                </a:solidFill>
              </a:rPr>
              <a:t>nach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meiner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Wohnung</a:t>
            </a:r>
            <a:r>
              <a:rPr lang="en-US" sz="1800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(</a:t>
            </a:r>
            <a:r>
              <a:rPr lang="en-US" sz="1800" dirty="0" err="1">
                <a:solidFill>
                  <a:schemeClr val="tx1"/>
                </a:solidFill>
              </a:rPr>
              <a:t>Wohl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kaum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r>
              <a:rPr lang="en-US" sz="1800" dirty="0" err="1" smtClean="0">
                <a:solidFill>
                  <a:schemeClr val="tx1"/>
                </a:solidFill>
              </a:rPr>
              <a:t>Stattdessen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gäbe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zunächst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eine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Begrüßung</a:t>
            </a:r>
            <a:r>
              <a:rPr lang="en-US" sz="1800" dirty="0">
                <a:solidFill>
                  <a:schemeClr val="tx1"/>
                </a:solidFill>
              </a:rPr>
              <a:t>; </a:t>
            </a:r>
            <a:r>
              <a:rPr lang="en-US" sz="1800" dirty="0" err="1">
                <a:solidFill>
                  <a:schemeClr val="tx1"/>
                </a:solidFill>
              </a:rPr>
              <a:t>dann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würde</a:t>
            </a:r>
            <a:r>
              <a:rPr lang="en-US" sz="1800" dirty="0">
                <a:solidFill>
                  <a:schemeClr val="tx1"/>
                </a:solidFill>
              </a:rPr>
              <a:t> man </a:t>
            </a:r>
            <a:r>
              <a:rPr lang="en-US" sz="1800" dirty="0" err="1">
                <a:solidFill>
                  <a:schemeClr val="tx1"/>
                </a:solidFill>
              </a:rPr>
              <a:t>ein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wenig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plaudern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(</a:t>
            </a:r>
            <a:r>
              <a:rPr lang="en-US" sz="1800" dirty="0" err="1">
                <a:solidFill>
                  <a:schemeClr val="tx1"/>
                </a:solidFill>
              </a:rPr>
              <a:t>wie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geht’s</a:t>
            </a:r>
            <a:r>
              <a:rPr lang="en-US" sz="1800" dirty="0">
                <a:solidFill>
                  <a:schemeClr val="tx1"/>
                </a:solidFill>
              </a:rPr>
              <a:t>/ das Wetter…), und </a:t>
            </a:r>
            <a:r>
              <a:rPr lang="en-US" sz="1800" dirty="0" err="1">
                <a:solidFill>
                  <a:schemeClr val="tx1"/>
                </a:solidFill>
              </a:rPr>
              <a:t>erst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dann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mit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bestimmten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Redemitteln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zum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eigentlichen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err="1" smtClean="0">
                <a:solidFill>
                  <a:schemeClr val="tx1"/>
                </a:solidFill>
              </a:rPr>
              <a:t>Thema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lenken</a:t>
            </a:r>
            <a:r>
              <a:rPr lang="en-US" sz="1800" dirty="0">
                <a:solidFill>
                  <a:schemeClr val="tx1"/>
                </a:solidFill>
              </a:rPr>
              <a:t> (“Ach, was </a:t>
            </a:r>
            <a:r>
              <a:rPr lang="en-US" sz="1800" dirty="0" err="1">
                <a:solidFill>
                  <a:schemeClr val="tx1"/>
                </a:solidFill>
              </a:rPr>
              <a:t>ich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dich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fragen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wollte</a:t>
            </a:r>
            <a:r>
              <a:rPr lang="en-US" sz="1800" dirty="0" smtClean="0">
                <a:solidFill>
                  <a:schemeClr val="tx1"/>
                </a:solidFill>
              </a:rPr>
              <a:t>….</a:t>
            </a:r>
            <a:r>
              <a:rPr lang="en-US" sz="1800" dirty="0">
                <a:solidFill>
                  <a:schemeClr val="tx1"/>
                </a:solidFill>
              </a:rPr>
              <a:t>”), das </a:t>
            </a:r>
            <a:r>
              <a:rPr lang="en-US" sz="1800" dirty="0" err="1">
                <a:solidFill>
                  <a:schemeClr val="tx1"/>
                </a:solidFill>
              </a:rPr>
              <a:t>Thema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begründen</a:t>
            </a:r>
            <a:r>
              <a:rPr lang="en-US" sz="1800" dirty="0">
                <a:solidFill>
                  <a:schemeClr val="tx1"/>
                </a:solidFill>
              </a:rPr>
              <a:t> (“</a:t>
            </a:r>
            <a:r>
              <a:rPr lang="en-US" sz="1800" dirty="0" err="1">
                <a:solidFill>
                  <a:schemeClr val="tx1"/>
                </a:solidFill>
              </a:rPr>
              <a:t>Ich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bin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eine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Woche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unterwegs</a:t>
            </a:r>
            <a:r>
              <a:rPr lang="en-US" sz="1800" dirty="0">
                <a:solidFill>
                  <a:schemeClr val="tx1"/>
                </a:solidFill>
              </a:rPr>
              <a:t>…” und </a:t>
            </a:r>
            <a:r>
              <a:rPr lang="en-US" sz="1800" dirty="0" err="1">
                <a:solidFill>
                  <a:schemeClr val="tx1"/>
                </a:solidFill>
              </a:rPr>
              <a:t>dann</a:t>
            </a:r>
            <a:r>
              <a:rPr lang="en-US" sz="1800" dirty="0">
                <a:solidFill>
                  <a:schemeClr val="tx1"/>
                </a:solidFill>
              </a:rPr>
              <a:t> die </a:t>
            </a:r>
            <a:r>
              <a:rPr lang="en-US" sz="1800" dirty="0" err="1">
                <a:solidFill>
                  <a:schemeClr val="tx1"/>
                </a:solidFill>
              </a:rPr>
              <a:t>Bitte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aussprechen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(</a:t>
            </a:r>
            <a:r>
              <a:rPr lang="en-US" sz="1800" dirty="0" err="1">
                <a:solidFill>
                  <a:schemeClr val="tx1"/>
                </a:solidFill>
              </a:rPr>
              <a:t>Könntest</a:t>
            </a:r>
            <a:r>
              <a:rPr lang="en-US" sz="1800" dirty="0">
                <a:solidFill>
                  <a:schemeClr val="tx1"/>
                </a:solidFill>
              </a:rPr>
              <a:t> du….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err="1" smtClean="0">
                <a:solidFill>
                  <a:schemeClr val="tx1"/>
                </a:solidFill>
              </a:rPr>
              <a:t>Damit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hättest</a:t>
            </a:r>
            <a:r>
              <a:rPr lang="en-US" sz="1800" dirty="0" smtClean="0">
                <a:solidFill>
                  <a:schemeClr val="tx1"/>
                </a:solidFill>
              </a:rPr>
              <a:t> du </a:t>
            </a:r>
            <a:r>
              <a:rPr lang="en-US" sz="1800" dirty="0" err="1" smtClean="0">
                <a:solidFill>
                  <a:schemeClr val="tx1"/>
                </a:solidFill>
              </a:rPr>
              <a:t>ein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Szenario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durchgespielt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nämlich</a:t>
            </a:r>
            <a:r>
              <a:rPr lang="en-US" sz="1800" dirty="0" smtClean="0">
                <a:solidFill>
                  <a:schemeClr val="tx1"/>
                </a:solidFill>
              </a:rPr>
              <a:t> das </a:t>
            </a:r>
            <a:r>
              <a:rPr lang="en-US" sz="1800" dirty="0" err="1" smtClean="0">
                <a:solidFill>
                  <a:schemeClr val="tx1"/>
                </a:solidFill>
              </a:rPr>
              <a:t>Szenario</a:t>
            </a:r>
            <a:r>
              <a:rPr lang="en-US" sz="1800" dirty="0" smtClean="0">
                <a:solidFill>
                  <a:schemeClr val="tx1"/>
                </a:solidFill>
              </a:rPr>
              <a:t> UM EINEN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GEFALLEN BITTEN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err="1" smtClean="0">
                <a:solidFill>
                  <a:schemeClr val="tx1"/>
                </a:solidFill>
              </a:rPr>
              <a:t>Szenarien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sind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Abfolgen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kommunikativer</a:t>
            </a:r>
            <a:r>
              <a:rPr lang="en-US" sz="1800" dirty="0" smtClean="0">
                <a:solidFill>
                  <a:schemeClr val="tx1"/>
                </a:solidFill>
              </a:rPr>
              <a:t>  </a:t>
            </a:r>
            <a:r>
              <a:rPr lang="en-US" sz="1800" dirty="0" err="1" smtClean="0">
                <a:solidFill>
                  <a:schemeClr val="tx1"/>
                </a:solidFill>
              </a:rPr>
              <a:t>Handlungen</a:t>
            </a:r>
            <a:r>
              <a:rPr lang="en-US" sz="1800" dirty="0" smtClean="0">
                <a:solidFill>
                  <a:schemeClr val="tx1"/>
                </a:solidFill>
              </a:rPr>
              <a:t>, die </a:t>
            </a:r>
            <a:r>
              <a:rPr lang="en-US" sz="1800" dirty="0" err="1" smtClean="0">
                <a:solidFill>
                  <a:schemeClr val="tx1"/>
                </a:solidFill>
              </a:rPr>
              <a:t>nach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bestimmten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Mustern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800" dirty="0" err="1" smtClean="0">
                <a:solidFill>
                  <a:schemeClr val="tx1"/>
                </a:solidFill>
              </a:rPr>
              <a:t>ablaufen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119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04800"/>
            <a:ext cx="613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Stadt</a:t>
            </a:r>
            <a:r>
              <a:rPr lang="en-US" sz="2400" dirty="0" smtClean="0"/>
              <a:t>, Land, </a:t>
            </a:r>
            <a:r>
              <a:rPr lang="en-US" sz="2400" dirty="0" err="1" smtClean="0"/>
              <a:t>Fluss</a:t>
            </a:r>
            <a:r>
              <a:rPr lang="en-US" sz="2400" dirty="0" smtClean="0"/>
              <a:t> </a:t>
            </a:r>
            <a:r>
              <a:rPr lang="en-US" sz="2400" dirty="0" err="1" smtClean="0"/>
              <a:t>Lesereihe</a:t>
            </a:r>
            <a:endParaRPr lang="en-US" sz="2400" dirty="0"/>
          </a:p>
        </p:txBody>
      </p:sp>
      <p:pic>
        <p:nvPicPr>
          <p:cNvPr id="2" name="Picture 1" descr="Waldlektü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1004665"/>
            <a:ext cx="8458200" cy="570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375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3"/>
          <p:cNvSpPr>
            <a:spLocks noChangeArrowheads="1"/>
          </p:cNvSpPr>
          <p:nvPr/>
        </p:nvSpPr>
        <p:spPr bwMode="auto">
          <a:xfrm rot="10800000">
            <a:off x="0" y="5662613"/>
            <a:ext cx="9144000" cy="1295400"/>
          </a:xfrm>
          <a:prstGeom prst="flowChartDocumen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n-US"/>
          </a:p>
        </p:txBody>
      </p:sp>
      <p:pic>
        <p:nvPicPr>
          <p:cNvPr id="27650" name="Picture 4" descr="klett_logo_screen_50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09600" y="381000"/>
            <a:ext cx="601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1pPr>
            <a:lvl2pPr marL="742950" indent="-28575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2pPr>
            <a:lvl3pPr marL="11430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3pPr>
            <a:lvl4pPr marL="16002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4pPr>
            <a:lvl5pPr marL="20574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9pPr>
          </a:lstStyle>
          <a:p>
            <a:r>
              <a:rPr lang="de-DE" sz="1800" b="1" dirty="0" smtClean="0">
                <a:latin typeface="PoloST11K-Leicht" charset="0"/>
              </a:rPr>
              <a:t>55 kommunikative Spiele: Um welche Szenarien geht es hier?</a:t>
            </a:r>
            <a:endParaRPr lang="de-DE" sz="1800" b="1" dirty="0">
              <a:latin typeface="PoloST11K-Leicht" charset="0"/>
            </a:endParaRPr>
          </a:p>
        </p:txBody>
      </p:sp>
      <p:sp>
        <p:nvSpPr>
          <p:cNvPr id="27652" name="Rectangle 6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844675"/>
            <a:ext cx="9144000" cy="316865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endParaRPr lang="de-DE" sz="2800" b="1" dirty="0">
              <a:solidFill>
                <a:srgbClr val="33CCFF"/>
              </a:solidFill>
              <a:latin typeface="PoloST11K-Krftg" charset="0"/>
            </a:endParaRPr>
          </a:p>
        </p:txBody>
      </p:sp>
      <p:pic>
        <p:nvPicPr>
          <p:cNvPr id="27654" name="Picture 8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219200"/>
            <a:ext cx="54747767" cy="5293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Die  13 </a:t>
            </a:r>
            <a:r>
              <a:rPr lang="en-US" sz="1800" dirty="0" err="1" smtClean="0">
                <a:solidFill>
                  <a:schemeClr val="tx1"/>
                </a:solidFill>
              </a:rPr>
              <a:t>wichtigsten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Szenarien</a:t>
            </a:r>
            <a:r>
              <a:rPr lang="en-US" sz="1800" dirty="0" smtClean="0">
                <a:solidFill>
                  <a:schemeClr val="tx1"/>
                </a:solidFill>
              </a:rPr>
              <a:t>, die  das G.I. </a:t>
            </a:r>
            <a:r>
              <a:rPr lang="en-US" sz="1800" dirty="0" err="1" smtClean="0">
                <a:solidFill>
                  <a:schemeClr val="tx1"/>
                </a:solidFill>
              </a:rPr>
              <a:t>Zertifikat</a:t>
            </a:r>
            <a:r>
              <a:rPr lang="en-US" sz="1800" dirty="0" smtClean="0">
                <a:solidFill>
                  <a:schemeClr val="tx1"/>
                </a:solidFill>
              </a:rPr>
              <a:t> Deutsch B1 und die</a:t>
            </a:r>
          </a:p>
          <a:p>
            <a:r>
              <a:rPr lang="en-US" sz="1800" dirty="0" err="1" smtClean="0">
                <a:solidFill>
                  <a:schemeClr val="tx1"/>
                </a:solidFill>
              </a:rPr>
              <a:t>Europäischen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Sprachenzertifikate</a:t>
            </a:r>
            <a:r>
              <a:rPr lang="en-US" sz="1800" dirty="0" smtClean="0">
                <a:solidFill>
                  <a:schemeClr val="tx1"/>
                </a:solidFill>
              </a:rPr>
              <a:t>  </a:t>
            </a:r>
            <a:r>
              <a:rPr lang="en-US" sz="1800" dirty="0" err="1" smtClean="0">
                <a:solidFill>
                  <a:schemeClr val="tx1"/>
                </a:solidFill>
              </a:rPr>
              <a:t>beschreiben</a:t>
            </a:r>
            <a:r>
              <a:rPr lang="en-US" sz="1800" dirty="0" smtClean="0">
                <a:solidFill>
                  <a:schemeClr val="tx1"/>
                </a:solidFill>
              </a:rPr>
              <a:t>,  </a:t>
            </a:r>
            <a:r>
              <a:rPr lang="en-US" sz="1800" dirty="0" err="1" smtClean="0">
                <a:solidFill>
                  <a:schemeClr val="tx1"/>
                </a:solidFill>
              </a:rPr>
              <a:t>lassen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sich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nach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ihren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kommunikativen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err="1" smtClean="0">
                <a:solidFill>
                  <a:schemeClr val="tx1"/>
                </a:solidFill>
              </a:rPr>
              <a:t>Zielen</a:t>
            </a:r>
            <a:r>
              <a:rPr lang="en-US" sz="1800" dirty="0" smtClean="0">
                <a:solidFill>
                  <a:schemeClr val="tx1"/>
                </a:solidFill>
              </a:rPr>
              <a:t> in </a:t>
            </a:r>
            <a:r>
              <a:rPr lang="en-US" sz="1800" dirty="0" err="1" smtClean="0">
                <a:solidFill>
                  <a:schemeClr val="tx1"/>
                </a:solidFill>
              </a:rPr>
              <a:t>vier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Hauptgruppen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unterteilen</a:t>
            </a:r>
            <a:r>
              <a:rPr lang="en-US" sz="1800" dirty="0" smtClean="0">
                <a:solidFill>
                  <a:schemeClr val="tx1"/>
                </a:solidFill>
              </a:rPr>
              <a:t>:</a:t>
            </a: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b="1" dirty="0" smtClean="0">
                <a:solidFill>
                  <a:schemeClr val="tx1"/>
                </a:solidFill>
              </a:rPr>
              <a:t>1: Das </a:t>
            </a:r>
            <a:r>
              <a:rPr lang="en-US" sz="1800" b="1" dirty="0" err="1">
                <a:solidFill>
                  <a:schemeClr val="tx1"/>
                </a:solidFill>
              </a:rPr>
              <a:t>V</a:t>
            </a:r>
            <a:r>
              <a:rPr lang="en-US" sz="1800" b="1" dirty="0" err="1" smtClean="0">
                <a:solidFill>
                  <a:schemeClr val="tx1"/>
                </a:solidFill>
              </a:rPr>
              <a:t>erhalten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anderer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beeinflussen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  (um Rat bitten und Rat </a:t>
            </a:r>
            <a:r>
              <a:rPr lang="en-US" sz="1800" dirty="0" err="1" smtClean="0">
                <a:solidFill>
                  <a:schemeClr val="tx1"/>
                </a:solidFill>
              </a:rPr>
              <a:t>geben</a:t>
            </a:r>
            <a:r>
              <a:rPr lang="en-US" sz="1800" dirty="0" smtClean="0">
                <a:solidFill>
                  <a:schemeClr val="tx1"/>
                </a:solidFill>
              </a:rPr>
              <a:t>; um </a:t>
            </a:r>
            <a:r>
              <a:rPr lang="en-US" sz="1800" dirty="0" err="1" smtClean="0">
                <a:solidFill>
                  <a:schemeClr val="tx1"/>
                </a:solidFill>
              </a:rPr>
              <a:t>einen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Gefallen</a:t>
            </a:r>
            <a:r>
              <a:rPr lang="en-US" sz="1800" dirty="0" smtClean="0">
                <a:solidFill>
                  <a:schemeClr val="tx1"/>
                </a:solidFill>
              </a:rPr>
              <a:t> bitten; </a:t>
            </a:r>
            <a:r>
              <a:rPr lang="en-US" sz="1800" dirty="0" err="1" smtClean="0">
                <a:solidFill>
                  <a:schemeClr val="tx1"/>
                </a:solidFill>
              </a:rPr>
              <a:t>jemanden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überreden</a:t>
            </a:r>
            <a:r>
              <a:rPr lang="en-US" sz="1800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   </a:t>
            </a:r>
            <a:r>
              <a:rPr lang="en-US" sz="1800" dirty="0" err="1" smtClean="0">
                <a:solidFill>
                  <a:schemeClr val="tx1"/>
                </a:solidFill>
              </a:rPr>
              <a:t>jemanden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einladen</a:t>
            </a:r>
            <a:r>
              <a:rPr lang="en-US" sz="1800" dirty="0" smtClean="0">
                <a:solidFill>
                  <a:schemeClr val="tx1"/>
                </a:solidFill>
              </a:rPr>
              <a:t>; </a:t>
            </a:r>
            <a:r>
              <a:rPr lang="en-US" sz="1800" dirty="0" err="1" smtClean="0">
                <a:solidFill>
                  <a:schemeClr val="tx1"/>
                </a:solidFill>
              </a:rPr>
              <a:t>sich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beschweren</a:t>
            </a:r>
            <a:r>
              <a:rPr lang="en-US" sz="1800" dirty="0" smtClean="0">
                <a:solidFill>
                  <a:schemeClr val="tx1"/>
                </a:solidFill>
              </a:rPr>
              <a:t>; </a:t>
            </a:r>
            <a:r>
              <a:rPr lang="en-US" sz="1800" dirty="0" err="1" smtClean="0">
                <a:solidFill>
                  <a:schemeClr val="tx1"/>
                </a:solidFill>
              </a:rPr>
              <a:t>Dienstleistungsgespräche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2: </a:t>
            </a:r>
            <a:r>
              <a:rPr lang="en-US" sz="1800" b="1" dirty="0" err="1" smtClean="0">
                <a:solidFill>
                  <a:schemeClr val="tx1"/>
                </a:solidFill>
              </a:rPr>
              <a:t>Soziale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Kontakte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pflegen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  (Smalltalk und </a:t>
            </a:r>
            <a:r>
              <a:rPr lang="en-US" sz="1800" dirty="0" err="1" smtClean="0">
                <a:solidFill>
                  <a:schemeClr val="tx1"/>
                </a:solidFill>
              </a:rPr>
              <a:t>Alltagsgespräche</a:t>
            </a:r>
            <a:r>
              <a:rPr lang="en-US" sz="1800" dirty="0" smtClean="0">
                <a:solidFill>
                  <a:schemeClr val="tx1"/>
                </a:solidFill>
              </a:rPr>
              <a:t>; </a:t>
            </a:r>
            <a:r>
              <a:rPr lang="en-US" sz="1800" dirty="0" err="1" smtClean="0">
                <a:solidFill>
                  <a:schemeClr val="tx1"/>
                </a:solidFill>
              </a:rPr>
              <a:t>Handlungsbegleitende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Gespräche</a:t>
            </a:r>
            <a:r>
              <a:rPr lang="en-US" sz="1800" dirty="0" smtClean="0">
                <a:solidFill>
                  <a:schemeClr val="tx1"/>
                </a:solidFill>
              </a:rPr>
              <a:t> –</a:t>
            </a:r>
            <a:r>
              <a:rPr lang="en-US" sz="1800" dirty="0" err="1" smtClean="0">
                <a:solidFill>
                  <a:schemeClr val="tx1"/>
                </a:solidFill>
              </a:rPr>
              <a:t>etwa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mit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   </a:t>
            </a:r>
            <a:r>
              <a:rPr lang="en-US" sz="1800" dirty="0" err="1" smtClean="0">
                <a:solidFill>
                  <a:schemeClr val="tx1"/>
                </a:solidFill>
              </a:rPr>
              <a:t>Handwerkern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3: </a:t>
            </a:r>
            <a:r>
              <a:rPr lang="en-US" sz="1800" b="1" dirty="0" err="1" smtClean="0">
                <a:solidFill>
                  <a:schemeClr val="tx1"/>
                </a:solidFill>
              </a:rPr>
              <a:t>Informationen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austauschen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  (</a:t>
            </a:r>
            <a:r>
              <a:rPr lang="en-US" sz="1800" dirty="0" err="1" smtClean="0">
                <a:solidFill>
                  <a:schemeClr val="tx1"/>
                </a:solidFill>
              </a:rPr>
              <a:t>etwas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erklären</a:t>
            </a:r>
            <a:r>
              <a:rPr lang="en-US" sz="1800" dirty="0" smtClean="0">
                <a:solidFill>
                  <a:schemeClr val="tx1"/>
                </a:solidFill>
              </a:rPr>
              <a:t> und </a:t>
            </a:r>
            <a:r>
              <a:rPr lang="en-US" sz="1800" dirty="0" err="1" smtClean="0">
                <a:solidFill>
                  <a:schemeClr val="tx1"/>
                </a:solidFill>
              </a:rPr>
              <a:t>Auskunft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geben</a:t>
            </a:r>
            <a:r>
              <a:rPr lang="en-US" sz="1800" dirty="0" smtClean="0">
                <a:solidFill>
                  <a:schemeClr val="tx1"/>
                </a:solidFill>
              </a:rPr>
              <a:t>; um </a:t>
            </a:r>
            <a:r>
              <a:rPr lang="en-US" sz="1800" dirty="0" err="1" smtClean="0">
                <a:solidFill>
                  <a:schemeClr val="tx1"/>
                </a:solidFill>
              </a:rPr>
              <a:t>Informationen</a:t>
            </a:r>
            <a:r>
              <a:rPr lang="en-US" sz="1800" dirty="0" smtClean="0">
                <a:solidFill>
                  <a:schemeClr val="tx1"/>
                </a:solidFill>
              </a:rPr>
              <a:t> bitten; </a:t>
            </a:r>
            <a:r>
              <a:rPr lang="en-US" sz="1800" dirty="0" err="1" smtClean="0">
                <a:solidFill>
                  <a:schemeClr val="tx1"/>
                </a:solidFill>
              </a:rPr>
              <a:t>erzählen</a:t>
            </a:r>
            <a:r>
              <a:rPr lang="en-US" sz="1800" dirty="0" smtClean="0">
                <a:solidFill>
                  <a:schemeClr val="tx1"/>
                </a:solidFill>
              </a:rPr>
              <a:t> und </a:t>
            </a:r>
            <a:r>
              <a:rPr lang="en-US" sz="1800" dirty="0" err="1" smtClean="0">
                <a:solidFill>
                  <a:schemeClr val="tx1"/>
                </a:solidFill>
              </a:rPr>
              <a:t>berichten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4: </a:t>
            </a:r>
            <a:r>
              <a:rPr lang="en-US" sz="1800" b="1" dirty="0" err="1" smtClean="0">
                <a:solidFill>
                  <a:schemeClr val="tx1"/>
                </a:solidFill>
              </a:rPr>
              <a:t>Meinungen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austauschen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   (</a:t>
            </a:r>
            <a:r>
              <a:rPr lang="en-US" sz="1800" dirty="0" err="1" smtClean="0">
                <a:solidFill>
                  <a:schemeClr val="tx1"/>
                </a:solidFill>
              </a:rPr>
              <a:t>Diskussion</a:t>
            </a:r>
            <a:r>
              <a:rPr lang="en-US" sz="1800" dirty="0" smtClean="0">
                <a:solidFill>
                  <a:schemeClr val="tx1"/>
                </a:solidFill>
              </a:rPr>
              <a:t>; </a:t>
            </a:r>
            <a:r>
              <a:rPr lang="en-US" sz="1800" dirty="0" err="1" smtClean="0">
                <a:solidFill>
                  <a:schemeClr val="tx1"/>
                </a:solidFill>
              </a:rPr>
              <a:t>Konsensfindung</a:t>
            </a:r>
            <a:r>
              <a:rPr lang="en-US" sz="1800" dirty="0" smtClean="0">
                <a:solidFill>
                  <a:schemeClr val="tx1"/>
                </a:solidFill>
              </a:rPr>
              <a:t>) 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4796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3"/>
          <p:cNvSpPr>
            <a:spLocks noChangeArrowheads="1"/>
          </p:cNvSpPr>
          <p:nvPr/>
        </p:nvSpPr>
        <p:spPr bwMode="auto">
          <a:xfrm rot="10800000">
            <a:off x="0" y="5662613"/>
            <a:ext cx="9144000" cy="1295400"/>
          </a:xfrm>
          <a:prstGeom prst="flowChartDocumen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n-US"/>
          </a:p>
        </p:txBody>
      </p:sp>
      <p:pic>
        <p:nvPicPr>
          <p:cNvPr id="27650" name="Picture 4" descr="klett_logo_screen_50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09600" y="381000"/>
            <a:ext cx="601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1pPr>
            <a:lvl2pPr marL="742950" indent="-28575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2pPr>
            <a:lvl3pPr marL="11430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3pPr>
            <a:lvl4pPr marL="16002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4pPr>
            <a:lvl5pPr marL="20574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9pPr>
          </a:lstStyle>
          <a:p>
            <a:r>
              <a:rPr lang="de-DE" sz="1800" b="1" dirty="0" smtClean="0">
                <a:latin typeface="PoloST11K-Leicht" charset="0"/>
              </a:rPr>
              <a:t>55 kommunikative Spiele: Wenige Szenarien </a:t>
            </a:r>
            <a:r>
              <a:rPr lang="de-DE" sz="1800" b="1" dirty="0" err="1" smtClean="0">
                <a:latin typeface="PoloST11K-Leicht" charset="0"/>
              </a:rPr>
              <a:t>kennen,viele</a:t>
            </a:r>
            <a:r>
              <a:rPr lang="de-DE" sz="1800" b="1" dirty="0" smtClean="0">
                <a:latin typeface="PoloST11K-Leicht" charset="0"/>
              </a:rPr>
              <a:t> Situationen bewältigen </a:t>
            </a:r>
            <a:endParaRPr lang="de-DE" sz="1800" b="1" dirty="0">
              <a:latin typeface="PoloST11K-Leicht" charset="0"/>
            </a:endParaRPr>
          </a:p>
        </p:txBody>
      </p:sp>
      <p:sp>
        <p:nvSpPr>
          <p:cNvPr id="27652" name="Rectangle 6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844675"/>
            <a:ext cx="9144000" cy="316865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endParaRPr lang="de-DE" sz="2800" b="1" dirty="0">
              <a:solidFill>
                <a:srgbClr val="33CCFF"/>
              </a:solidFill>
              <a:latin typeface="PoloST11K-Krftg" charset="0"/>
            </a:endParaRPr>
          </a:p>
        </p:txBody>
      </p:sp>
      <p:pic>
        <p:nvPicPr>
          <p:cNvPr id="27654" name="Picture 8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219200"/>
            <a:ext cx="5474776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tx1"/>
                </a:solidFill>
              </a:rPr>
              <a:t>Charakteristisch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für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Szenarien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ist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dass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mit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einer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relativ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kleinen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Anzahl</a:t>
            </a:r>
            <a:r>
              <a:rPr lang="en-US" sz="1800" dirty="0" smtClean="0">
                <a:solidFill>
                  <a:schemeClr val="tx1"/>
                </a:solidFill>
              </a:rPr>
              <a:t> an </a:t>
            </a:r>
            <a:r>
              <a:rPr lang="en-US" sz="1800" dirty="0" err="1" smtClean="0">
                <a:solidFill>
                  <a:schemeClr val="tx1"/>
                </a:solidFill>
              </a:rPr>
              <a:t>gleichen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err="1" smtClean="0">
                <a:solidFill>
                  <a:schemeClr val="tx1"/>
                </a:solidFill>
              </a:rPr>
              <a:t>oder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ähnlichen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Redemitteln</a:t>
            </a:r>
            <a:r>
              <a:rPr lang="en-US" sz="1800" dirty="0" smtClean="0">
                <a:solidFill>
                  <a:schemeClr val="tx1"/>
                </a:solidFill>
              </a:rPr>
              <a:t> in </a:t>
            </a:r>
            <a:r>
              <a:rPr lang="en-US" sz="1800" dirty="0" err="1" smtClean="0">
                <a:solidFill>
                  <a:schemeClr val="tx1"/>
                </a:solidFill>
              </a:rPr>
              <a:t>sehr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vielen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verschiedenen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Situationen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gehandelt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werden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err="1">
                <a:solidFill>
                  <a:schemeClr val="tx1"/>
                </a:solidFill>
              </a:rPr>
              <a:t>k</a:t>
            </a:r>
            <a:r>
              <a:rPr lang="en-US" sz="1800" dirty="0" err="1" smtClean="0">
                <a:solidFill>
                  <a:schemeClr val="tx1"/>
                </a:solidFill>
              </a:rPr>
              <a:t>ann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err="1" smtClean="0">
                <a:solidFill>
                  <a:schemeClr val="tx1"/>
                </a:solidFill>
              </a:rPr>
              <a:t>Mit</a:t>
            </a:r>
            <a:r>
              <a:rPr lang="en-US" sz="1800" dirty="0" smtClean="0">
                <a:solidFill>
                  <a:schemeClr val="tx1"/>
                </a:solidFill>
              </a:rPr>
              <a:t> “</a:t>
            </a:r>
            <a:r>
              <a:rPr lang="en-US" sz="1800" dirty="0" err="1" smtClean="0">
                <a:solidFill>
                  <a:schemeClr val="tx1"/>
                </a:solidFill>
              </a:rPr>
              <a:t>Guten</a:t>
            </a:r>
            <a:r>
              <a:rPr lang="en-US" sz="1800" dirty="0" smtClean="0">
                <a:solidFill>
                  <a:schemeClr val="tx1"/>
                </a:solidFill>
              </a:rPr>
              <a:t> Tag”, “</a:t>
            </a:r>
            <a:r>
              <a:rPr lang="en-US" sz="1800" dirty="0" err="1" smtClean="0">
                <a:solidFill>
                  <a:schemeClr val="tx1"/>
                </a:solidFill>
              </a:rPr>
              <a:t>Ich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hätte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gern</a:t>
            </a:r>
            <a:r>
              <a:rPr lang="en-US" sz="1800" dirty="0" smtClean="0">
                <a:solidFill>
                  <a:schemeClr val="tx1"/>
                </a:solidFill>
              </a:rPr>
              <a:t>…”,” </a:t>
            </a:r>
            <a:r>
              <a:rPr lang="en-US" sz="1800" dirty="0" err="1" smtClean="0">
                <a:solidFill>
                  <a:schemeClr val="tx1"/>
                </a:solidFill>
              </a:rPr>
              <a:t>Ich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möchte</a:t>
            </a:r>
            <a:r>
              <a:rPr lang="en-US" sz="1800" dirty="0" smtClean="0">
                <a:solidFill>
                  <a:schemeClr val="tx1"/>
                </a:solidFill>
              </a:rPr>
              <a:t>…”, “</a:t>
            </a:r>
            <a:r>
              <a:rPr lang="en-US" sz="1800" dirty="0" err="1" smtClean="0">
                <a:solidFill>
                  <a:schemeClr val="tx1"/>
                </a:solidFill>
              </a:rPr>
              <a:t>Haben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Sie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vielleicht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auch</a:t>
            </a:r>
            <a:r>
              <a:rPr lang="en-US" sz="1800" dirty="0" smtClean="0">
                <a:solidFill>
                  <a:schemeClr val="tx1"/>
                </a:solidFill>
              </a:rPr>
              <a:t>….?”</a:t>
            </a:r>
          </a:p>
          <a:p>
            <a:r>
              <a:rPr lang="en-US" sz="1800" dirty="0" err="1" smtClean="0">
                <a:solidFill>
                  <a:schemeClr val="tx1"/>
                </a:solidFill>
              </a:rPr>
              <a:t>Kann</a:t>
            </a:r>
            <a:r>
              <a:rPr lang="en-US" sz="1800" dirty="0" smtClean="0">
                <a:solidFill>
                  <a:schemeClr val="tx1"/>
                </a:solidFill>
              </a:rPr>
              <a:t> man </a:t>
            </a:r>
            <a:r>
              <a:rPr lang="en-US" sz="1800" dirty="0" err="1" smtClean="0">
                <a:solidFill>
                  <a:schemeClr val="tx1"/>
                </a:solidFill>
              </a:rPr>
              <a:t>z.B</a:t>
            </a:r>
            <a:r>
              <a:rPr lang="en-US" sz="1800" dirty="0" smtClean="0">
                <a:solidFill>
                  <a:schemeClr val="tx1"/>
                </a:solidFill>
              </a:rPr>
              <a:t>. </a:t>
            </a:r>
            <a:r>
              <a:rPr lang="en-US" sz="1800" dirty="0" err="1" smtClean="0">
                <a:solidFill>
                  <a:schemeClr val="tx1"/>
                </a:solidFill>
              </a:rPr>
              <a:t>im</a:t>
            </a:r>
            <a:r>
              <a:rPr lang="en-US" sz="1800" dirty="0" smtClean="0">
                <a:solidFill>
                  <a:schemeClr val="tx1"/>
                </a:solidFill>
              </a:rPr>
              <a:t> Restaurant </a:t>
            </a:r>
            <a:r>
              <a:rPr lang="en-US" sz="1800" dirty="0" err="1" smtClean="0">
                <a:solidFill>
                  <a:schemeClr val="tx1"/>
                </a:solidFill>
              </a:rPr>
              <a:t>oder</a:t>
            </a:r>
            <a:r>
              <a:rPr lang="en-US" sz="1800" dirty="0" smtClean="0">
                <a:solidFill>
                  <a:schemeClr val="tx1"/>
                </a:solidFill>
              </a:rPr>
              <a:t> Hotel, in </a:t>
            </a:r>
            <a:r>
              <a:rPr lang="en-US" sz="1800" dirty="0" err="1" smtClean="0">
                <a:solidFill>
                  <a:schemeClr val="tx1"/>
                </a:solidFill>
              </a:rPr>
              <a:t>Geschäften</a:t>
            </a:r>
            <a:r>
              <a:rPr lang="en-US" sz="1800" dirty="0" smtClean="0">
                <a:solidFill>
                  <a:schemeClr val="tx1"/>
                </a:solidFill>
              </a:rPr>
              <a:t>, in der </a:t>
            </a:r>
            <a:r>
              <a:rPr lang="en-US" sz="1800" dirty="0" err="1" smtClean="0">
                <a:solidFill>
                  <a:schemeClr val="tx1"/>
                </a:solidFill>
              </a:rPr>
              <a:t>Apotheke</a:t>
            </a:r>
            <a:r>
              <a:rPr lang="en-US" sz="1800" dirty="0" smtClean="0">
                <a:solidFill>
                  <a:schemeClr val="tx1"/>
                </a:solidFill>
              </a:rPr>
              <a:t>, am</a:t>
            </a:r>
          </a:p>
          <a:p>
            <a:r>
              <a:rPr lang="en-US" sz="1800" dirty="0" err="1" smtClean="0">
                <a:solidFill>
                  <a:schemeClr val="tx1"/>
                </a:solidFill>
              </a:rPr>
              <a:t>Fahrkartenschalter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usw</a:t>
            </a:r>
            <a:r>
              <a:rPr lang="en-US" sz="1800" dirty="0" smtClean="0">
                <a:solidFill>
                  <a:schemeClr val="tx1"/>
                </a:solidFill>
              </a:rPr>
              <a:t>. </a:t>
            </a:r>
            <a:r>
              <a:rPr lang="en-US" sz="1800" dirty="0" err="1">
                <a:solidFill>
                  <a:schemeClr val="tx1"/>
                </a:solidFill>
              </a:rPr>
              <a:t>a</a:t>
            </a:r>
            <a:r>
              <a:rPr lang="en-US" sz="1800" dirty="0" err="1" smtClean="0">
                <a:solidFill>
                  <a:schemeClr val="tx1"/>
                </a:solidFill>
              </a:rPr>
              <a:t>gieren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4279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3"/>
          <p:cNvSpPr>
            <a:spLocks noChangeArrowheads="1"/>
          </p:cNvSpPr>
          <p:nvPr/>
        </p:nvSpPr>
        <p:spPr bwMode="auto">
          <a:xfrm rot="10800000">
            <a:off x="0" y="5662613"/>
            <a:ext cx="9144000" cy="1295400"/>
          </a:xfrm>
          <a:prstGeom prst="flowChartDocumen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n-US"/>
          </a:p>
        </p:txBody>
      </p:sp>
      <p:pic>
        <p:nvPicPr>
          <p:cNvPr id="27650" name="Picture 4" descr="klett_logo_screen_50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09600" y="381000"/>
            <a:ext cx="601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1pPr>
            <a:lvl2pPr marL="742950" indent="-28575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2pPr>
            <a:lvl3pPr marL="11430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3pPr>
            <a:lvl4pPr marL="16002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4pPr>
            <a:lvl5pPr marL="20574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9pPr>
          </a:lstStyle>
          <a:p>
            <a:r>
              <a:rPr lang="de-DE" sz="1800" b="1" dirty="0" smtClean="0">
                <a:latin typeface="PoloST11K-Leicht" charset="0"/>
              </a:rPr>
              <a:t>55 kommunikative Spiele: Szenarien schriftlich und mündlich </a:t>
            </a:r>
            <a:endParaRPr lang="de-DE" sz="1800" b="1" dirty="0">
              <a:latin typeface="PoloST11K-Leicht" charset="0"/>
            </a:endParaRPr>
          </a:p>
        </p:txBody>
      </p:sp>
      <p:sp>
        <p:nvSpPr>
          <p:cNvPr id="27652" name="Rectangle 6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844675"/>
            <a:ext cx="9144000" cy="316865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endParaRPr lang="de-DE" sz="2800" b="1" dirty="0">
              <a:solidFill>
                <a:srgbClr val="33CCFF"/>
              </a:solidFill>
              <a:latin typeface="PoloST11K-Krftg" charset="0"/>
            </a:endParaRPr>
          </a:p>
        </p:txBody>
      </p:sp>
      <p:pic>
        <p:nvPicPr>
          <p:cNvPr id="27654" name="Picture 8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219200"/>
            <a:ext cx="54747767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Viele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Szenarien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kommen</a:t>
            </a:r>
            <a:r>
              <a:rPr lang="en-US" sz="2400" dirty="0" smtClean="0">
                <a:solidFill>
                  <a:schemeClr val="tx1"/>
                </a:solidFill>
              </a:rPr>
              <a:t> in </a:t>
            </a:r>
            <a:r>
              <a:rPr lang="en-US" sz="2400" dirty="0" err="1" smtClean="0">
                <a:solidFill>
                  <a:schemeClr val="tx1"/>
                </a:solidFill>
              </a:rPr>
              <a:t>gesprochener</a:t>
            </a:r>
            <a:r>
              <a:rPr lang="en-US" sz="2400" dirty="0" smtClean="0">
                <a:solidFill>
                  <a:schemeClr val="tx1"/>
                </a:solidFill>
              </a:rPr>
              <a:t> und </a:t>
            </a:r>
            <a:r>
              <a:rPr lang="en-US" sz="2400" dirty="0" err="1" smtClean="0">
                <a:solidFill>
                  <a:schemeClr val="tx1"/>
                </a:solidFill>
              </a:rPr>
              <a:t>geschriebener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Sprache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vor</a:t>
            </a:r>
            <a:r>
              <a:rPr lang="en-US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</a:rPr>
              <a:t>Sie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unterscheiden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sich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jedoch</a:t>
            </a:r>
            <a:r>
              <a:rPr lang="en-US" sz="2400" dirty="0" smtClean="0">
                <a:solidFill>
                  <a:schemeClr val="tx1"/>
                </a:solidFill>
              </a:rPr>
              <a:t> in der Wahl der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Redemittel</a:t>
            </a:r>
            <a:r>
              <a:rPr lang="en-US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</a:rPr>
              <a:t>Es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gibt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beim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Schreiben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größere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Unterschiede</a:t>
            </a:r>
            <a:r>
              <a:rPr lang="en-US" sz="2400" dirty="0" smtClean="0">
                <a:solidFill>
                  <a:schemeClr val="tx1"/>
                </a:solidFill>
              </a:rPr>
              <a:t> in der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Sprachregisterwahl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( </a:t>
            </a:r>
            <a:r>
              <a:rPr lang="en-US" sz="2400" dirty="0" err="1" smtClean="0">
                <a:solidFill>
                  <a:schemeClr val="tx1"/>
                </a:solidFill>
              </a:rPr>
              <a:t>formelle</a:t>
            </a:r>
            <a:r>
              <a:rPr lang="en-US" sz="2400" dirty="0" smtClean="0">
                <a:solidFill>
                  <a:schemeClr val="tx1"/>
                </a:solidFill>
              </a:rPr>
              <a:t>/ </a:t>
            </a:r>
            <a:r>
              <a:rPr lang="en-US" sz="2400" dirty="0" err="1" smtClean="0">
                <a:solidFill>
                  <a:schemeClr val="tx1"/>
                </a:solidFill>
              </a:rPr>
              <a:t>halbformelle</a:t>
            </a:r>
            <a:r>
              <a:rPr lang="en-US" sz="2400" dirty="0" smtClean="0">
                <a:solidFill>
                  <a:schemeClr val="tx1"/>
                </a:solidFill>
              </a:rPr>
              <a:t>/ </a:t>
            </a:r>
            <a:r>
              <a:rPr lang="en-US" sz="2400" dirty="0" err="1" smtClean="0">
                <a:solidFill>
                  <a:schemeClr val="tx1"/>
                </a:solidFill>
              </a:rPr>
              <a:t>informelle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Sprache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als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beim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Sprechen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Man </a:t>
            </a:r>
            <a:r>
              <a:rPr lang="en-US" sz="2400" dirty="0" err="1" smtClean="0">
                <a:solidFill>
                  <a:schemeClr val="tx1"/>
                </a:solidFill>
              </a:rPr>
              <a:t>geht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beim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Schreiben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direkter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vor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als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beim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Sprechen</a:t>
            </a:r>
            <a:r>
              <a:rPr lang="en-US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</a:rPr>
              <a:t>Beim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Sprechen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wird</a:t>
            </a:r>
            <a:r>
              <a:rPr lang="en-US" sz="2400" dirty="0" smtClean="0">
                <a:solidFill>
                  <a:schemeClr val="tx1"/>
                </a:solidFill>
              </a:rPr>
              <a:t> das </a:t>
            </a:r>
            <a:r>
              <a:rPr lang="en-US" sz="2400" dirty="0" err="1" smtClean="0">
                <a:solidFill>
                  <a:schemeClr val="tx1"/>
                </a:solidFill>
              </a:rPr>
              <a:t>eigentliche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Anliegen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erst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vorbereitet</a:t>
            </a:r>
            <a:r>
              <a:rPr lang="en-US" sz="2400" dirty="0" smtClean="0">
                <a:solidFill>
                  <a:schemeClr val="tx1"/>
                </a:solidFill>
              </a:rPr>
              <a:t> und </a:t>
            </a:r>
            <a:r>
              <a:rPr lang="en-US" sz="2400" dirty="0" err="1" smtClean="0">
                <a:solidFill>
                  <a:schemeClr val="tx1"/>
                </a:solidFill>
              </a:rPr>
              <a:t>es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gibt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eine</a:t>
            </a:r>
            <a:r>
              <a:rPr lang="en-US" sz="2400" dirty="0" smtClean="0">
                <a:solidFill>
                  <a:schemeClr val="tx1"/>
                </a:solidFill>
              </a:rPr>
              <a:t>/n </a:t>
            </a:r>
            <a:r>
              <a:rPr lang="en-US" sz="2400" dirty="0" err="1" smtClean="0">
                <a:solidFill>
                  <a:schemeClr val="tx1"/>
                </a:solidFill>
              </a:rPr>
              <a:t>Gesprächspartner</a:t>
            </a:r>
            <a:r>
              <a:rPr lang="en-US" sz="2400" dirty="0" smtClean="0">
                <a:solidFill>
                  <a:schemeClr val="tx1"/>
                </a:solidFill>
              </a:rPr>
              <a:t>/in, die/der auf die </a:t>
            </a:r>
            <a:r>
              <a:rPr lang="en-US" sz="2400" dirty="0" err="1" smtClean="0">
                <a:solidFill>
                  <a:schemeClr val="tx1"/>
                </a:solidFill>
              </a:rPr>
              <a:t>einzelnen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Redeteile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reagiert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3694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3"/>
          <p:cNvSpPr>
            <a:spLocks noChangeArrowheads="1"/>
          </p:cNvSpPr>
          <p:nvPr/>
        </p:nvSpPr>
        <p:spPr bwMode="auto">
          <a:xfrm rot="10800000">
            <a:off x="0" y="5662613"/>
            <a:ext cx="9144000" cy="1295400"/>
          </a:xfrm>
          <a:prstGeom prst="flowChartDocumen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n-US"/>
          </a:p>
        </p:txBody>
      </p:sp>
      <p:pic>
        <p:nvPicPr>
          <p:cNvPr id="27650" name="Picture 4" descr="klett_logo_screen_50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09600" y="381000"/>
            <a:ext cx="601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1pPr>
            <a:lvl2pPr marL="742950" indent="-28575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2pPr>
            <a:lvl3pPr marL="11430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3pPr>
            <a:lvl4pPr marL="16002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4pPr>
            <a:lvl5pPr marL="20574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9pPr>
          </a:lstStyle>
          <a:p>
            <a:r>
              <a:rPr lang="de-DE" sz="1800" b="1" dirty="0" smtClean="0">
                <a:latin typeface="PoloST11K-Leicht" charset="0"/>
              </a:rPr>
              <a:t>55 kommunikative Spiele: Szenarien schriftlich und mündlich </a:t>
            </a:r>
            <a:endParaRPr lang="de-DE" sz="1800" b="1" dirty="0">
              <a:latin typeface="PoloST11K-Leicht" charset="0"/>
            </a:endParaRPr>
          </a:p>
        </p:txBody>
      </p:sp>
      <p:sp>
        <p:nvSpPr>
          <p:cNvPr id="27652" name="Rectangle 6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844675"/>
            <a:ext cx="9144000" cy="316865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endParaRPr lang="de-DE" sz="2800" b="1" dirty="0">
              <a:solidFill>
                <a:srgbClr val="33CCFF"/>
              </a:solidFill>
              <a:latin typeface="PoloST11K-Krftg" charset="0"/>
            </a:endParaRPr>
          </a:p>
        </p:txBody>
      </p:sp>
      <p:pic>
        <p:nvPicPr>
          <p:cNvPr id="27654" name="Picture 8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219200"/>
            <a:ext cx="5474776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 descr="schriftlich:mündlic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990690"/>
            <a:ext cx="7162800" cy="49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8646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3"/>
          <p:cNvSpPr>
            <a:spLocks noChangeArrowheads="1"/>
          </p:cNvSpPr>
          <p:nvPr/>
        </p:nvSpPr>
        <p:spPr bwMode="auto">
          <a:xfrm rot="10800000">
            <a:off x="0" y="5662613"/>
            <a:ext cx="9144000" cy="1295400"/>
          </a:xfrm>
          <a:prstGeom prst="flowChartDocumen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n-US"/>
          </a:p>
        </p:txBody>
      </p:sp>
      <p:pic>
        <p:nvPicPr>
          <p:cNvPr id="27650" name="Picture 4" descr="klett_logo_screen_50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533400" y="152400"/>
            <a:ext cx="6096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1pPr>
            <a:lvl2pPr marL="742950" indent="-28575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2pPr>
            <a:lvl3pPr marL="11430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3pPr>
            <a:lvl4pPr marL="16002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4pPr>
            <a:lvl5pPr marL="20574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9pPr>
          </a:lstStyle>
          <a:p>
            <a:r>
              <a:rPr lang="de-DE" sz="1800" b="1" dirty="0" smtClean="0">
                <a:latin typeface="PoloST11K-Leicht" charset="0"/>
              </a:rPr>
              <a:t>55 kommunikative Spiele: Um einen Gefallen bitten: sprachliche Handlungen und typische sprachliche Mittel</a:t>
            </a:r>
            <a:endParaRPr lang="de-DE" sz="1800" b="1" dirty="0">
              <a:latin typeface="PoloST11K-Leicht" charset="0"/>
            </a:endParaRPr>
          </a:p>
        </p:txBody>
      </p:sp>
      <p:sp>
        <p:nvSpPr>
          <p:cNvPr id="27652" name="Rectangle 6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844675"/>
            <a:ext cx="9144000" cy="316865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endParaRPr lang="de-DE" sz="2800" b="1" dirty="0">
              <a:solidFill>
                <a:srgbClr val="33CCFF"/>
              </a:solidFill>
              <a:latin typeface="PoloST11K-Krftg" charset="0"/>
            </a:endParaRPr>
          </a:p>
        </p:txBody>
      </p:sp>
      <p:pic>
        <p:nvPicPr>
          <p:cNvPr id="27654" name="Picture 8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295400"/>
            <a:ext cx="5497636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1: dieses </a:t>
            </a:r>
            <a:r>
              <a:rPr lang="en-US" sz="2000" b="1" dirty="0" err="1" smtClean="0">
                <a:solidFill>
                  <a:schemeClr val="tx1"/>
                </a:solidFill>
              </a:rPr>
              <a:t>Szenario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verlangt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folgende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sprachliche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Handlungen</a:t>
            </a:r>
            <a:r>
              <a:rPr lang="en-US" sz="2000" b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</a:t>
            </a:r>
            <a:r>
              <a:rPr lang="en-US" sz="2000" dirty="0" err="1" smtClean="0">
                <a:solidFill>
                  <a:schemeClr val="tx1"/>
                </a:solidFill>
              </a:rPr>
              <a:t>jemanden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ansprechen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   </a:t>
            </a:r>
            <a:r>
              <a:rPr lang="en-US" sz="2000" dirty="0" err="1" smtClean="0">
                <a:solidFill>
                  <a:schemeClr val="tx1"/>
                </a:solidFill>
              </a:rPr>
              <a:t>etwas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begründen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</a:t>
            </a:r>
            <a:r>
              <a:rPr lang="en-US" sz="2000" dirty="0" err="1" smtClean="0">
                <a:solidFill>
                  <a:schemeClr val="tx1"/>
                </a:solidFill>
              </a:rPr>
              <a:t>etwas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vorschlagen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</a:t>
            </a:r>
            <a:r>
              <a:rPr lang="en-US" sz="2000" dirty="0" err="1" smtClean="0">
                <a:solidFill>
                  <a:schemeClr val="tx1"/>
                </a:solidFill>
              </a:rPr>
              <a:t>Vorschläge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annehmen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oder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ablehnen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um </a:t>
            </a:r>
            <a:r>
              <a:rPr lang="en-US" sz="2000" dirty="0" err="1" smtClean="0">
                <a:solidFill>
                  <a:schemeClr val="tx1"/>
                </a:solidFill>
              </a:rPr>
              <a:t>etwas</a:t>
            </a:r>
            <a:r>
              <a:rPr lang="en-US" sz="2000" dirty="0" smtClean="0">
                <a:solidFill>
                  <a:schemeClr val="tx1"/>
                </a:solidFill>
              </a:rPr>
              <a:t> bitten</a:t>
            </a:r>
          </a:p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Bitten </a:t>
            </a:r>
            <a:r>
              <a:rPr lang="en-US" sz="2000" dirty="0" err="1" smtClean="0">
                <a:solidFill>
                  <a:schemeClr val="tx1"/>
                </a:solidFill>
              </a:rPr>
              <a:t>nachkommen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oder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ablehnen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2: </a:t>
            </a:r>
            <a:r>
              <a:rPr lang="en-US" sz="2000" b="1" dirty="0" err="1" smtClean="0">
                <a:solidFill>
                  <a:schemeClr val="tx1"/>
                </a:solidFill>
              </a:rPr>
              <a:t>Typische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sprachliche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Mittel</a:t>
            </a:r>
            <a:r>
              <a:rPr lang="en-US" sz="2000" b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sz="2000" b="1" i="1" dirty="0" err="1" smtClean="0">
                <a:solidFill>
                  <a:schemeClr val="tx1"/>
                </a:solidFill>
              </a:rPr>
              <a:t>Modalverben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( </a:t>
            </a:r>
            <a:r>
              <a:rPr lang="en-US" sz="2000" dirty="0" err="1">
                <a:solidFill>
                  <a:schemeClr val="tx1"/>
                </a:solidFill>
              </a:rPr>
              <a:t>K</a:t>
            </a:r>
            <a:r>
              <a:rPr lang="en-US" sz="2000" dirty="0" err="1" smtClean="0">
                <a:solidFill>
                  <a:schemeClr val="tx1"/>
                </a:solidFill>
              </a:rPr>
              <a:t>ann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ich</a:t>
            </a:r>
            <a:r>
              <a:rPr lang="en-US" sz="2000" dirty="0" smtClean="0">
                <a:solidFill>
                  <a:schemeClr val="tx1"/>
                </a:solidFill>
              </a:rPr>
              <a:t>...;</a:t>
            </a:r>
            <a:r>
              <a:rPr lang="en-US" sz="2000" dirty="0" err="1">
                <a:solidFill>
                  <a:schemeClr val="tx1"/>
                </a:solidFill>
              </a:rPr>
              <a:t>I</a:t>
            </a:r>
            <a:r>
              <a:rPr lang="en-US" sz="2000" dirty="0" err="1" smtClean="0">
                <a:solidFill>
                  <a:schemeClr val="tx1"/>
                </a:solidFill>
              </a:rPr>
              <a:t>ch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möchte</a:t>
            </a:r>
            <a:r>
              <a:rPr lang="en-US" sz="2000" dirty="0" smtClean="0">
                <a:solidFill>
                  <a:schemeClr val="tx1"/>
                </a:solidFill>
              </a:rPr>
              <a:t>…, </a:t>
            </a:r>
            <a:r>
              <a:rPr lang="en-US" sz="2000" dirty="0" err="1" smtClean="0">
                <a:solidFill>
                  <a:schemeClr val="tx1"/>
                </a:solidFill>
              </a:rPr>
              <a:t>Könntest</a:t>
            </a:r>
            <a:r>
              <a:rPr lang="en-US" sz="2000" dirty="0" smtClean="0">
                <a:solidFill>
                  <a:schemeClr val="tx1"/>
                </a:solidFill>
              </a:rPr>
              <a:t> du…; </a:t>
            </a:r>
            <a:r>
              <a:rPr lang="en-US" sz="2000" dirty="0" err="1" smtClean="0">
                <a:solidFill>
                  <a:schemeClr val="tx1"/>
                </a:solidFill>
              </a:rPr>
              <a:t>Dürfte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ich</a:t>
            </a:r>
            <a:r>
              <a:rPr lang="en-US" sz="2000" dirty="0" smtClean="0">
                <a:solidFill>
                  <a:schemeClr val="tx1"/>
                </a:solidFill>
              </a:rPr>
              <a:t>…)</a:t>
            </a:r>
          </a:p>
          <a:p>
            <a:r>
              <a:rPr lang="en-US" sz="2000" b="1" i="1" dirty="0" err="1" smtClean="0">
                <a:solidFill>
                  <a:schemeClr val="tx1"/>
                </a:solidFill>
              </a:rPr>
              <a:t>Konjunktiv</a:t>
            </a:r>
            <a:r>
              <a:rPr lang="en-US" sz="2000" b="1" i="1" dirty="0" smtClean="0">
                <a:solidFill>
                  <a:schemeClr val="tx1"/>
                </a:solidFill>
              </a:rPr>
              <a:t> II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</a:rPr>
              <a:t>Es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wäre</a:t>
            </a:r>
            <a:r>
              <a:rPr lang="en-US" sz="2000" dirty="0" smtClean="0">
                <a:solidFill>
                  <a:schemeClr val="tx1"/>
                </a:solidFill>
              </a:rPr>
              <a:t> gut…, </a:t>
            </a:r>
            <a:r>
              <a:rPr lang="en-US" sz="2000" dirty="0" err="1" smtClean="0">
                <a:solidFill>
                  <a:schemeClr val="tx1"/>
                </a:solidFill>
              </a:rPr>
              <a:t>Ich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würde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mich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freuen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wenn</a:t>
            </a:r>
            <a:r>
              <a:rPr lang="en-US" sz="2000" dirty="0" smtClean="0">
                <a:solidFill>
                  <a:schemeClr val="tx1"/>
                </a:solidFill>
              </a:rPr>
              <a:t>….)</a:t>
            </a:r>
          </a:p>
          <a:p>
            <a:r>
              <a:rPr lang="en-US" sz="2000" b="1" i="1" dirty="0" err="1" smtClean="0">
                <a:solidFill>
                  <a:schemeClr val="tx1"/>
                </a:solidFill>
              </a:rPr>
              <a:t>Fragesätze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(Was…?;</a:t>
            </a:r>
            <a:r>
              <a:rPr lang="en-US" sz="2000" dirty="0" err="1" smtClean="0">
                <a:solidFill>
                  <a:schemeClr val="tx1"/>
                </a:solidFill>
              </a:rPr>
              <a:t>Wann</a:t>
            </a:r>
            <a:r>
              <a:rPr lang="en-US" sz="2000" dirty="0" smtClean="0">
                <a:solidFill>
                  <a:schemeClr val="tx1"/>
                </a:solidFill>
              </a:rPr>
              <a:t>…?; </a:t>
            </a:r>
            <a:r>
              <a:rPr lang="en-US" sz="2000" dirty="0" err="1" smtClean="0">
                <a:solidFill>
                  <a:schemeClr val="tx1"/>
                </a:solidFill>
              </a:rPr>
              <a:t>Ich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wollte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fragen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ob</a:t>
            </a:r>
            <a:r>
              <a:rPr lang="en-US" sz="2000" dirty="0" smtClean="0">
                <a:solidFill>
                  <a:schemeClr val="tx1"/>
                </a:solidFill>
              </a:rPr>
              <a:t>…? </a:t>
            </a:r>
            <a:r>
              <a:rPr lang="en-US" sz="2000" dirty="0" err="1" smtClean="0">
                <a:solidFill>
                  <a:schemeClr val="tx1"/>
                </a:solidFill>
              </a:rPr>
              <a:t>Wäre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es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möglich</a:t>
            </a:r>
            <a:r>
              <a:rPr lang="en-US" sz="2000" dirty="0" smtClean="0">
                <a:solidFill>
                  <a:schemeClr val="tx1"/>
                </a:solidFill>
              </a:rPr>
              <a:t>,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dass</a:t>
            </a:r>
            <a:r>
              <a:rPr lang="en-US" sz="2000" dirty="0" smtClean="0">
                <a:solidFill>
                  <a:schemeClr val="tx1"/>
                </a:solidFill>
              </a:rPr>
              <a:t>…?)</a:t>
            </a:r>
          </a:p>
          <a:p>
            <a:r>
              <a:rPr lang="en-US" sz="2000" b="1" i="1" dirty="0" err="1" smtClean="0">
                <a:solidFill>
                  <a:schemeClr val="tx1"/>
                </a:solidFill>
              </a:rPr>
              <a:t>Modalpartikeln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( Du </a:t>
            </a:r>
            <a:r>
              <a:rPr lang="en-US" sz="2000" dirty="0" err="1" smtClean="0">
                <a:solidFill>
                  <a:schemeClr val="tx1"/>
                </a:solidFill>
              </a:rPr>
              <a:t>weißt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doch</a:t>
            </a:r>
            <a:r>
              <a:rPr lang="en-US" sz="2000" dirty="0" smtClean="0">
                <a:solidFill>
                  <a:schemeClr val="tx1"/>
                </a:solidFill>
              </a:rPr>
              <a:t>…; </a:t>
            </a:r>
            <a:r>
              <a:rPr lang="en-US" sz="2000" dirty="0" err="1" smtClean="0">
                <a:solidFill>
                  <a:schemeClr val="tx1"/>
                </a:solidFill>
              </a:rPr>
              <a:t>Wann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denn</a:t>
            </a:r>
            <a:r>
              <a:rPr lang="en-US" sz="2000" dirty="0" smtClean="0">
                <a:solidFill>
                  <a:schemeClr val="tx1"/>
                </a:solidFill>
              </a:rPr>
              <a:t>?; </a:t>
            </a:r>
            <a:r>
              <a:rPr lang="en-US" sz="2000" dirty="0" err="1" smtClean="0">
                <a:solidFill>
                  <a:schemeClr val="tx1"/>
                </a:solidFill>
              </a:rPr>
              <a:t>Ich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wollte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dich</a:t>
            </a:r>
            <a:r>
              <a:rPr lang="en-US" sz="2000" dirty="0" smtClean="0">
                <a:solidFill>
                  <a:schemeClr val="tx1"/>
                </a:solidFill>
              </a:rPr>
              <a:t> mal </a:t>
            </a:r>
            <a:r>
              <a:rPr lang="en-US" sz="2000" dirty="0" err="1" smtClean="0">
                <a:solidFill>
                  <a:schemeClr val="tx1"/>
                </a:solidFill>
              </a:rPr>
              <a:t>fragen</a:t>
            </a:r>
            <a:r>
              <a:rPr lang="en-US" sz="2000" dirty="0" smtClean="0">
                <a:solidFill>
                  <a:schemeClr val="tx1"/>
                </a:solidFill>
              </a:rPr>
              <a:t>,…)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1780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3"/>
          <p:cNvSpPr>
            <a:spLocks noChangeArrowheads="1"/>
          </p:cNvSpPr>
          <p:nvPr/>
        </p:nvSpPr>
        <p:spPr bwMode="auto">
          <a:xfrm rot="10800000">
            <a:off x="0" y="5662613"/>
            <a:ext cx="9144000" cy="1295400"/>
          </a:xfrm>
          <a:prstGeom prst="flowChartDocumen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n-US"/>
          </a:p>
        </p:txBody>
      </p:sp>
      <p:pic>
        <p:nvPicPr>
          <p:cNvPr id="27650" name="Picture 4" descr="klett_logo_screen_50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09600" y="381000"/>
            <a:ext cx="601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1pPr>
            <a:lvl2pPr marL="742950" indent="-28575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2pPr>
            <a:lvl3pPr marL="11430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3pPr>
            <a:lvl4pPr marL="16002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4pPr>
            <a:lvl5pPr marL="20574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9pPr>
          </a:lstStyle>
          <a:p>
            <a:r>
              <a:rPr lang="de-DE" sz="1800" b="1" dirty="0" smtClean="0">
                <a:latin typeface="PoloST11K-Leicht" charset="0"/>
              </a:rPr>
              <a:t>55 kommunikative Spiele: Redemittel  zu „um einen Gefallen bitten“   </a:t>
            </a:r>
            <a:endParaRPr lang="de-DE" sz="1800" b="1" dirty="0">
              <a:latin typeface="PoloST11K-Leicht" charset="0"/>
            </a:endParaRPr>
          </a:p>
        </p:txBody>
      </p:sp>
      <p:sp>
        <p:nvSpPr>
          <p:cNvPr id="27652" name="Rectangle 6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844675"/>
            <a:ext cx="9144000" cy="316865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endParaRPr lang="de-DE" sz="2800" b="1" dirty="0">
              <a:solidFill>
                <a:srgbClr val="33CCFF"/>
              </a:solidFill>
              <a:latin typeface="PoloST11K-Krftg" charset="0"/>
            </a:endParaRPr>
          </a:p>
        </p:txBody>
      </p:sp>
      <p:pic>
        <p:nvPicPr>
          <p:cNvPr id="27654" name="Picture 8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219200"/>
            <a:ext cx="547477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 smtClean="0">
              <a:solidFill>
                <a:schemeClr val="tx1"/>
              </a:solidFill>
            </a:endParaRP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 descr="umeinenGefallenbitte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00" y="1066800"/>
            <a:ext cx="4343400" cy="48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8171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3"/>
          <p:cNvSpPr>
            <a:spLocks noChangeArrowheads="1"/>
          </p:cNvSpPr>
          <p:nvPr/>
        </p:nvSpPr>
        <p:spPr bwMode="auto">
          <a:xfrm rot="10800000">
            <a:off x="0" y="5662613"/>
            <a:ext cx="9144000" cy="1295400"/>
          </a:xfrm>
          <a:prstGeom prst="flowChartDocumen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n-US"/>
          </a:p>
        </p:txBody>
      </p:sp>
      <p:pic>
        <p:nvPicPr>
          <p:cNvPr id="27650" name="Picture 4" descr="klett_logo_screen_50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09600" y="381000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1pPr>
            <a:lvl2pPr marL="742950" indent="-28575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2pPr>
            <a:lvl3pPr marL="11430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3pPr>
            <a:lvl4pPr marL="16002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4pPr>
            <a:lvl5pPr marL="20574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9pPr>
          </a:lstStyle>
          <a:p>
            <a:r>
              <a:rPr lang="de-DE" sz="1800" b="1" dirty="0" smtClean="0">
                <a:latin typeface="PoloST11K-Leicht" charset="0"/>
              </a:rPr>
              <a:t>55 kommunikative Spiele: Um einen Gefallen bitten</a:t>
            </a:r>
            <a:endParaRPr lang="de-DE" sz="1800" b="1" dirty="0">
              <a:latin typeface="PoloST11K-Leicht" charset="0"/>
            </a:endParaRPr>
          </a:p>
        </p:txBody>
      </p:sp>
      <p:sp>
        <p:nvSpPr>
          <p:cNvPr id="27652" name="Rectangle 6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844675"/>
            <a:ext cx="9144000" cy="316865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endParaRPr lang="de-DE" sz="2800" b="1" dirty="0">
              <a:solidFill>
                <a:srgbClr val="33CCFF"/>
              </a:solidFill>
              <a:latin typeface="PoloST11K-Krftg" charset="0"/>
            </a:endParaRPr>
          </a:p>
        </p:txBody>
      </p:sp>
      <p:pic>
        <p:nvPicPr>
          <p:cNvPr id="27654" name="Picture 8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295400"/>
            <a:ext cx="549763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VERSCHIEDENE REGISTER</a:t>
            </a:r>
            <a:endParaRPr lang="en-US" sz="2000" b="1" dirty="0">
              <a:solidFill>
                <a:schemeClr val="tx1"/>
              </a:solidFill>
            </a:endParaRPr>
          </a:p>
          <a:p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1: </a:t>
            </a:r>
            <a:r>
              <a:rPr lang="en-US" sz="2000" b="1" dirty="0" err="1" smtClean="0">
                <a:solidFill>
                  <a:schemeClr val="tx1"/>
                </a:solidFill>
              </a:rPr>
              <a:t>im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privaten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Bereich</a:t>
            </a:r>
            <a:r>
              <a:rPr lang="en-US" sz="2000" b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</a:t>
            </a:r>
            <a:r>
              <a:rPr lang="en-US" sz="2000" dirty="0" err="1" smtClean="0">
                <a:solidFill>
                  <a:schemeClr val="tx1"/>
                </a:solidFill>
              </a:rPr>
              <a:t>eine</a:t>
            </a:r>
            <a:r>
              <a:rPr lang="en-US" sz="2000" dirty="0" smtClean="0">
                <a:solidFill>
                  <a:schemeClr val="tx1"/>
                </a:solidFill>
              </a:rPr>
              <a:t> Frau </a:t>
            </a:r>
            <a:r>
              <a:rPr lang="en-US" sz="2000" dirty="0" err="1" smtClean="0">
                <a:solidFill>
                  <a:schemeClr val="tx1"/>
                </a:solidFill>
              </a:rPr>
              <a:t>bittet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ihren</a:t>
            </a:r>
            <a:r>
              <a:rPr lang="en-US" sz="2000" dirty="0" smtClean="0">
                <a:solidFill>
                  <a:schemeClr val="tx1"/>
                </a:solidFill>
              </a:rPr>
              <a:t> Mann, die </a:t>
            </a:r>
            <a:r>
              <a:rPr lang="en-US" sz="2000" dirty="0" err="1" smtClean="0">
                <a:solidFill>
                  <a:schemeClr val="tx1"/>
                </a:solidFill>
              </a:rPr>
              <a:t>kleine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Tochter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vom</a:t>
            </a:r>
            <a:r>
              <a:rPr lang="en-US" sz="2000" dirty="0" smtClean="0">
                <a:solidFill>
                  <a:schemeClr val="tx1"/>
                </a:solidFill>
              </a:rPr>
              <a:t> Kindergarten</a:t>
            </a:r>
          </a:p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</a:t>
            </a:r>
            <a:r>
              <a:rPr lang="en-US" sz="2000" dirty="0" err="1" smtClean="0">
                <a:solidFill>
                  <a:schemeClr val="tx1"/>
                </a:solidFill>
              </a:rPr>
              <a:t>abzuholen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2: </a:t>
            </a:r>
            <a:r>
              <a:rPr lang="en-US" sz="2000" b="1" dirty="0" err="1" smtClean="0">
                <a:solidFill>
                  <a:schemeClr val="tx1"/>
                </a:solidFill>
              </a:rPr>
              <a:t>im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Beruf</a:t>
            </a:r>
            <a:r>
              <a:rPr lang="en-US" sz="2000" b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ein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Mitarbeiter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fragt</a:t>
            </a:r>
            <a:r>
              <a:rPr lang="en-US" sz="2000" dirty="0" smtClean="0">
                <a:solidFill>
                  <a:schemeClr val="tx1"/>
                </a:solidFill>
              </a:rPr>
              <a:t> seine </a:t>
            </a:r>
            <a:r>
              <a:rPr lang="en-US" sz="2000" dirty="0" err="1" smtClean="0">
                <a:solidFill>
                  <a:schemeClr val="tx1"/>
                </a:solidFill>
              </a:rPr>
              <a:t>Kollegin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ob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er</a:t>
            </a:r>
            <a:r>
              <a:rPr lang="en-US" sz="2000" dirty="0" smtClean="0">
                <a:solidFill>
                  <a:schemeClr val="tx1"/>
                </a:solidFill>
              </a:rPr>
              <a:t> an </a:t>
            </a:r>
            <a:r>
              <a:rPr lang="en-US" sz="2000" dirty="0" err="1" smtClean="0">
                <a:solidFill>
                  <a:schemeClr val="tx1"/>
                </a:solidFill>
              </a:rPr>
              <a:t>diesem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Nachmittag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Anrufe</a:t>
            </a:r>
            <a:r>
              <a:rPr lang="en-US" sz="2000" dirty="0" smtClean="0">
                <a:solidFill>
                  <a:schemeClr val="tx1"/>
                </a:solidFill>
              </a:rPr>
              <a:t> auf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ihre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Leitung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umlegegen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darf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3: </a:t>
            </a:r>
            <a:r>
              <a:rPr lang="en-US" sz="2000" b="1" dirty="0" err="1" smtClean="0">
                <a:solidFill>
                  <a:schemeClr val="tx1"/>
                </a:solidFill>
              </a:rPr>
              <a:t>im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öffentlichen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Bereich</a:t>
            </a:r>
            <a:r>
              <a:rPr lang="en-US" sz="2000" b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ein</a:t>
            </a:r>
            <a:r>
              <a:rPr lang="en-US" sz="2000" dirty="0" smtClean="0">
                <a:solidFill>
                  <a:schemeClr val="tx1"/>
                </a:solidFill>
              </a:rPr>
              <a:t> Mann </a:t>
            </a:r>
            <a:r>
              <a:rPr lang="en-US" sz="2000" dirty="0" err="1" smtClean="0">
                <a:solidFill>
                  <a:schemeClr val="tx1"/>
                </a:solidFill>
              </a:rPr>
              <a:t>bittet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einen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Passanten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ihm</a:t>
            </a:r>
            <a:r>
              <a:rPr lang="en-US" sz="2000" dirty="0" smtClean="0">
                <a:solidFill>
                  <a:schemeClr val="tx1"/>
                </a:solidFill>
              </a:rPr>
              <a:t> Geld </a:t>
            </a:r>
            <a:r>
              <a:rPr lang="en-US" sz="2000" dirty="0" err="1" smtClean="0">
                <a:solidFill>
                  <a:schemeClr val="tx1"/>
                </a:solidFill>
              </a:rPr>
              <a:t>zu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wechseln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1824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3"/>
          <p:cNvSpPr>
            <a:spLocks noChangeArrowheads="1"/>
          </p:cNvSpPr>
          <p:nvPr/>
        </p:nvSpPr>
        <p:spPr bwMode="auto">
          <a:xfrm rot="10800000">
            <a:off x="0" y="5662613"/>
            <a:ext cx="9144000" cy="1295400"/>
          </a:xfrm>
          <a:prstGeom prst="flowChartDocumen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n-US"/>
          </a:p>
        </p:txBody>
      </p:sp>
      <p:pic>
        <p:nvPicPr>
          <p:cNvPr id="27650" name="Picture 4" descr="klett_logo_screen_50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09600" y="381000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1pPr>
            <a:lvl2pPr marL="742950" indent="-28575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2pPr>
            <a:lvl3pPr marL="11430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3pPr>
            <a:lvl4pPr marL="16002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4pPr>
            <a:lvl5pPr marL="20574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9pPr>
          </a:lstStyle>
          <a:p>
            <a:r>
              <a:rPr lang="de-DE" sz="1800" b="1" dirty="0" smtClean="0">
                <a:latin typeface="PoloST11K-Leicht" charset="0"/>
              </a:rPr>
              <a:t>55 kommunikative Spiele: Um einen Gefallen bitten</a:t>
            </a:r>
            <a:endParaRPr lang="de-DE" sz="1800" b="1" dirty="0">
              <a:latin typeface="PoloST11K-Leicht" charset="0"/>
            </a:endParaRPr>
          </a:p>
        </p:txBody>
      </p:sp>
      <p:sp>
        <p:nvSpPr>
          <p:cNvPr id="27652" name="Rectangle 6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844675"/>
            <a:ext cx="9144000" cy="316865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endParaRPr lang="de-DE" sz="2800" b="1" dirty="0">
              <a:solidFill>
                <a:srgbClr val="33CCFF"/>
              </a:solidFill>
              <a:latin typeface="PoloST11K-Krftg" charset="0"/>
            </a:endParaRPr>
          </a:p>
        </p:txBody>
      </p:sp>
      <p:pic>
        <p:nvPicPr>
          <p:cNvPr id="27654" name="Picture 8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295400"/>
            <a:ext cx="54976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chemeClr val="tx1"/>
              </a:solidFill>
            </a:endParaRPr>
          </a:p>
        </p:txBody>
      </p:sp>
      <p:pic>
        <p:nvPicPr>
          <p:cNvPr id="3" name="Picture 2" descr="Würfe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0" y="2286000"/>
            <a:ext cx="7104888" cy="227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5016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1557338"/>
            <a:ext cx="5400675" cy="863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r>
              <a:rPr lang="de-DE" sz="2400">
                <a:latin typeface="PoloST11K-Leicht" charset="0"/>
              </a:rPr>
              <a:t>Vielen Dank für Ihre Aufmerksamkeit!</a:t>
            </a:r>
          </a:p>
        </p:txBody>
      </p:sp>
      <p:sp>
        <p:nvSpPr>
          <p:cNvPr id="295939" name="Rectangle 3"/>
          <p:cNvSpPr>
            <a:spLocks noChangeArrowheads="1"/>
          </p:cNvSpPr>
          <p:nvPr/>
        </p:nvSpPr>
        <p:spPr bwMode="auto">
          <a:xfrm>
            <a:off x="1192213" y="5084763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r>
              <a:rPr lang="de-DE" sz="2400">
                <a:solidFill>
                  <a:schemeClr val="tx1"/>
                </a:solidFill>
                <a:latin typeface="PoloST11K-Leicht" charset="0"/>
              </a:rPr>
              <a:t>Für weitere Fragen stehe ich gern zur Verfügung.</a:t>
            </a:r>
          </a:p>
        </p:txBody>
      </p:sp>
      <p:pic>
        <p:nvPicPr>
          <p:cNvPr id="295940" name="Picture 4" descr="klett_logo_screen_line_50px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997200"/>
            <a:ext cx="2563813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5941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37449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800" b="1">
                <a:latin typeface="PoloST11K-Leicht" charset="0"/>
              </a:rPr>
              <a:t>Ernst Klett Sprachen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38" grpId="0"/>
      <p:bldP spid="2959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04800"/>
            <a:ext cx="613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Stadt</a:t>
            </a:r>
            <a:r>
              <a:rPr lang="en-US" sz="2400" dirty="0" smtClean="0"/>
              <a:t>, Land, </a:t>
            </a:r>
            <a:r>
              <a:rPr lang="en-US" sz="2400" dirty="0" err="1" smtClean="0"/>
              <a:t>Fluss</a:t>
            </a:r>
            <a:r>
              <a:rPr lang="en-US" sz="2400" dirty="0" smtClean="0"/>
              <a:t> </a:t>
            </a:r>
            <a:r>
              <a:rPr lang="en-US" sz="2400" dirty="0" err="1" smtClean="0"/>
              <a:t>Lesereihe</a:t>
            </a:r>
            <a:endParaRPr lang="en-US" sz="2400" dirty="0"/>
          </a:p>
        </p:txBody>
      </p:sp>
      <p:pic>
        <p:nvPicPr>
          <p:cNvPr id="3" name="Picture 2" descr="Wald und Stra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518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8001000" cy="51816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 smtClean="0">
                <a:latin typeface="Times New Roman" charset="0"/>
              </a:rPr>
              <a:t>Was </a:t>
            </a:r>
            <a:r>
              <a:rPr lang="en-US" sz="2000" dirty="0" err="1" smtClean="0">
                <a:latin typeface="Times New Roman" charset="0"/>
              </a:rPr>
              <a:t>kann</a:t>
            </a:r>
            <a:r>
              <a:rPr lang="en-US" sz="2000" dirty="0" smtClean="0">
                <a:latin typeface="Times New Roman" charset="0"/>
              </a:rPr>
              <a:t> man </a:t>
            </a:r>
            <a:r>
              <a:rPr lang="en-US" sz="2000" dirty="0" err="1" smtClean="0">
                <a:latin typeface="Times New Roman" charset="0"/>
              </a:rPr>
              <a:t>vom</a:t>
            </a:r>
            <a:r>
              <a:rPr lang="en-US" sz="2000" dirty="0" smtClean="0">
                <a:latin typeface="Times New Roman" charset="0"/>
              </a:rPr>
              <a:t> </a:t>
            </a:r>
            <a:r>
              <a:rPr lang="en-US" sz="2000" dirty="0" err="1" smtClean="0">
                <a:latin typeface="Times New Roman" charset="0"/>
              </a:rPr>
              <a:t>Titel</a:t>
            </a:r>
            <a:r>
              <a:rPr lang="en-US" sz="2000" dirty="0" smtClean="0">
                <a:latin typeface="Times New Roman" charset="0"/>
              </a:rPr>
              <a:t> und </a:t>
            </a:r>
            <a:r>
              <a:rPr lang="en-US" sz="2000" dirty="0" err="1" smtClean="0">
                <a:latin typeface="Times New Roman" charset="0"/>
              </a:rPr>
              <a:t>Umschlagbild</a:t>
            </a:r>
            <a:r>
              <a:rPr lang="en-US" sz="2000" dirty="0" smtClean="0">
                <a:latin typeface="Times New Roman" charset="0"/>
              </a:rPr>
              <a:t> </a:t>
            </a:r>
            <a:r>
              <a:rPr lang="en-US" sz="2000" dirty="0" err="1" smtClean="0">
                <a:latin typeface="Times New Roman" charset="0"/>
              </a:rPr>
              <a:t>erwarten</a:t>
            </a:r>
            <a:r>
              <a:rPr lang="en-US" sz="2000" dirty="0" smtClean="0">
                <a:latin typeface="Times New Roman" charset="0"/>
              </a:rPr>
              <a:t>?</a:t>
            </a:r>
          </a:p>
          <a:p>
            <a:pPr>
              <a:buFontTx/>
              <a:buNone/>
              <a:defRPr/>
            </a:pPr>
            <a:r>
              <a:rPr lang="en-US" sz="2000" dirty="0" smtClean="0">
                <a:latin typeface="Times New Roman" charset="0"/>
              </a:rPr>
              <a:t>    </a:t>
            </a:r>
            <a:endParaRPr lang="en-US" sz="2000" dirty="0"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3714750" cy="782637"/>
          </a:xfrm>
        </p:spPr>
        <p:txBody>
          <a:bodyPr/>
          <a:lstStyle/>
          <a:p>
            <a:r>
              <a:rPr lang="en-US" sz="2000" dirty="0" err="1" smtClean="0"/>
              <a:t>Spannende</a:t>
            </a:r>
            <a:r>
              <a:rPr lang="en-US" sz="2000" dirty="0" smtClean="0"/>
              <a:t> Tour </a:t>
            </a:r>
            <a:r>
              <a:rPr lang="en-US" sz="2000" dirty="0" err="1" smtClean="0"/>
              <a:t>im</a:t>
            </a:r>
            <a:r>
              <a:rPr lang="en-US" sz="2000" dirty="0" smtClean="0"/>
              <a:t> </a:t>
            </a:r>
            <a:r>
              <a:rPr lang="en-US" sz="2000" dirty="0" err="1" smtClean="0"/>
              <a:t>Schwarzwald</a:t>
            </a:r>
            <a:r>
              <a:rPr lang="en-US" sz="2000" dirty="0" smtClean="0"/>
              <a:t>: </a:t>
            </a:r>
            <a:r>
              <a:rPr lang="en-US" sz="2000" dirty="0" err="1" smtClean="0"/>
              <a:t>Lesestrategien</a:t>
            </a:r>
            <a:endParaRPr lang="en-US" sz="2000" dirty="0"/>
          </a:p>
        </p:txBody>
      </p:sp>
      <p:pic>
        <p:nvPicPr>
          <p:cNvPr id="3" name="Picture 2" descr="Spannende Tou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5499" y="1911927"/>
            <a:ext cx="3543301" cy="4939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04800"/>
            <a:ext cx="613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Stadt</a:t>
            </a:r>
            <a:r>
              <a:rPr lang="en-US" sz="2400" dirty="0" smtClean="0"/>
              <a:t>, Land, </a:t>
            </a:r>
            <a:r>
              <a:rPr lang="en-US" sz="2400" dirty="0" err="1" smtClean="0"/>
              <a:t>Fluss</a:t>
            </a:r>
            <a:r>
              <a:rPr lang="en-US" sz="2400" dirty="0" smtClean="0"/>
              <a:t> </a:t>
            </a:r>
            <a:r>
              <a:rPr lang="en-US" sz="2400" dirty="0" err="1" smtClean="0"/>
              <a:t>Lesereihe</a:t>
            </a:r>
            <a:endParaRPr lang="en-US" sz="2400" dirty="0"/>
          </a:p>
        </p:txBody>
      </p:sp>
      <p:pic>
        <p:nvPicPr>
          <p:cNvPr id="2" name="Picture 1" descr="Passagier und Schwarzwal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83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744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304800"/>
            <a:ext cx="613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Zusatzmaterialien</a:t>
            </a:r>
            <a:endParaRPr lang="en-US" sz="2400" dirty="0"/>
          </a:p>
        </p:txBody>
      </p:sp>
      <p:pic>
        <p:nvPicPr>
          <p:cNvPr id="2" name="Picture 1" descr="Einfach schreibe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0100" y="1066800"/>
            <a:ext cx="498372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821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04800"/>
            <a:ext cx="613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Tatort</a:t>
            </a:r>
            <a:r>
              <a:rPr lang="en-US" sz="2400" dirty="0" smtClean="0"/>
              <a:t> </a:t>
            </a:r>
            <a:r>
              <a:rPr lang="en-US" sz="2400" dirty="0" err="1" smtClean="0"/>
              <a:t>DaF</a:t>
            </a:r>
            <a:r>
              <a:rPr lang="en-US" sz="2400" dirty="0" smtClean="0"/>
              <a:t> </a:t>
            </a:r>
            <a:r>
              <a:rPr lang="en-US" sz="2400" dirty="0" err="1" smtClean="0"/>
              <a:t>Hör</a:t>
            </a:r>
            <a:r>
              <a:rPr lang="en-US" sz="2400" dirty="0" err="1"/>
              <a:t>k</a:t>
            </a:r>
            <a:r>
              <a:rPr lang="en-US" sz="2400" dirty="0" err="1" smtClean="0"/>
              <a:t>rimis</a:t>
            </a:r>
            <a:endParaRPr lang="en-US" sz="2400" dirty="0"/>
          </a:p>
        </p:txBody>
      </p:sp>
      <p:pic>
        <p:nvPicPr>
          <p:cNvPr id="3" name="Picture 2" descr="Frankfurt und Dresde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60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576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04800"/>
            <a:ext cx="613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Tatort</a:t>
            </a:r>
            <a:r>
              <a:rPr lang="en-US" sz="2400" dirty="0" smtClean="0"/>
              <a:t> </a:t>
            </a:r>
            <a:r>
              <a:rPr lang="en-US" sz="2400" dirty="0" err="1" smtClean="0"/>
              <a:t>DaF</a:t>
            </a:r>
            <a:r>
              <a:rPr lang="en-US" sz="2400" dirty="0" smtClean="0"/>
              <a:t> </a:t>
            </a:r>
            <a:r>
              <a:rPr lang="en-US" sz="2400" dirty="0" err="1" smtClean="0"/>
              <a:t>Hör</a:t>
            </a:r>
            <a:r>
              <a:rPr lang="en-US" sz="2400" dirty="0" err="1"/>
              <a:t>k</a:t>
            </a:r>
            <a:r>
              <a:rPr lang="en-US" sz="2400" dirty="0" err="1" smtClean="0"/>
              <a:t>rimis</a:t>
            </a:r>
            <a:endParaRPr lang="en-US" sz="2400" dirty="0"/>
          </a:p>
        </p:txBody>
      </p:sp>
      <p:pic>
        <p:nvPicPr>
          <p:cNvPr id="3" name="Picture 2" descr="Hamburg und Rhei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67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669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04800"/>
            <a:ext cx="613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Tatort</a:t>
            </a:r>
            <a:r>
              <a:rPr lang="en-US" sz="2400" dirty="0" smtClean="0"/>
              <a:t> </a:t>
            </a:r>
            <a:r>
              <a:rPr lang="en-US" sz="2400" dirty="0" err="1" smtClean="0"/>
              <a:t>DaF</a:t>
            </a:r>
            <a:r>
              <a:rPr lang="en-US" sz="2400" dirty="0" smtClean="0"/>
              <a:t> </a:t>
            </a:r>
            <a:r>
              <a:rPr lang="en-US" sz="2400" dirty="0" err="1" smtClean="0"/>
              <a:t>Hör</a:t>
            </a:r>
            <a:r>
              <a:rPr lang="en-US" sz="2400" dirty="0" err="1"/>
              <a:t>k</a:t>
            </a:r>
            <a:r>
              <a:rPr lang="en-US" sz="2400" dirty="0" err="1" smtClean="0"/>
              <a:t>rimis</a:t>
            </a:r>
            <a:endParaRPr lang="en-US" sz="2400" dirty="0"/>
          </a:p>
        </p:txBody>
      </p:sp>
      <p:pic>
        <p:nvPicPr>
          <p:cNvPr id="3" name="Picture 2" descr="Leipzig und Esse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60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213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04800"/>
            <a:ext cx="613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Tatort</a:t>
            </a:r>
            <a:r>
              <a:rPr lang="en-US" sz="2400" dirty="0" smtClean="0"/>
              <a:t> </a:t>
            </a:r>
            <a:r>
              <a:rPr lang="en-US" sz="2400" dirty="0" err="1" smtClean="0"/>
              <a:t>DaF</a:t>
            </a:r>
            <a:r>
              <a:rPr lang="en-US" sz="2400" dirty="0" smtClean="0"/>
              <a:t> </a:t>
            </a:r>
            <a:r>
              <a:rPr lang="en-US" sz="2400" dirty="0" err="1" smtClean="0"/>
              <a:t>Hör</a:t>
            </a:r>
            <a:r>
              <a:rPr lang="en-US" sz="2400" dirty="0" err="1"/>
              <a:t>k</a:t>
            </a:r>
            <a:r>
              <a:rPr lang="en-US" sz="2400" dirty="0" err="1" smtClean="0"/>
              <a:t>rimis</a:t>
            </a:r>
            <a:endParaRPr lang="en-US" sz="2400" dirty="0"/>
          </a:p>
        </p:txBody>
      </p:sp>
      <p:pic>
        <p:nvPicPr>
          <p:cNvPr id="2" name="Picture 1" descr="Chiemsee und Münche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143000"/>
            <a:ext cx="9144000" cy="603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435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8001000" cy="51816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2000" dirty="0" smtClean="0">
                <a:latin typeface="Times New Roman" charset="0"/>
              </a:rPr>
              <a:t>Was </a:t>
            </a:r>
            <a:r>
              <a:rPr lang="en-US" altLang="ja-JP" sz="2000" dirty="0" err="1" smtClean="0">
                <a:latin typeface="Times New Roman" charset="0"/>
              </a:rPr>
              <a:t>wissen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wir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über</a:t>
            </a:r>
            <a:r>
              <a:rPr lang="en-US" altLang="ja-JP" sz="2000" dirty="0" smtClean="0">
                <a:latin typeface="Times New Roman" charset="0"/>
              </a:rPr>
              <a:t> den </a:t>
            </a:r>
            <a:r>
              <a:rPr lang="en-US" altLang="ja-JP" sz="2000" dirty="0" err="1" smtClean="0">
                <a:latin typeface="Times New Roman" charset="0"/>
              </a:rPr>
              <a:t>Schwarzwald</a:t>
            </a:r>
            <a:r>
              <a:rPr lang="en-US" altLang="ja-JP" sz="2000" dirty="0" smtClean="0">
                <a:latin typeface="Times New Roman" charset="0"/>
              </a:rPr>
              <a:t>?</a:t>
            </a:r>
            <a:endParaRPr lang="en-US" altLang="ja-JP" sz="2000" dirty="0">
              <a:latin typeface="Arial"/>
            </a:endParaRPr>
          </a:p>
          <a:p>
            <a:pPr>
              <a:defRPr/>
            </a:pPr>
            <a:r>
              <a:rPr lang="en-US" altLang="ja-JP" sz="2000" dirty="0" err="1" smtClean="0">
                <a:latin typeface="Times New Roman" charset="0"/>
              </a:rPr>
              <a:t>Wortigel</a:t>
            </a:r>
            <a:r>
              <a:rPr lang="en-US" altLang="ja-JP" sz="2000" dirty="0" smtClean="0">
                <a:latin typeface="Times New Roman" charset="0"/>
              </a:rPr>
              <a:t>: </a:t>
            </a:r>
            <a:r>
              <a:rPr lang="en-US" altLang="ja-JP" sz="2000" dirty="0" err="1" smtClean="0">
                <a:latin typeface="Times New Roman" charset="0"/>
              </a:rPr>
              <a:t>Pflanzen</a:t>
            </a:r>
            <a:r>
              <a:rPr lang="en-US" altLang="ja-JP" sz="2000" dirty="0" smtClean="0">
                <a:latin typeface="Times New Roman" charset="0"/>
              </a:rPr>
              <a:t>/</a:t>
            </a:r>
            <a:r>
              <a:rPr lang="en-US" altLang="ja-JP" sz="2000" dirty="0" err="1" smtClean="0">
                <a:latin typeface="Times New Roman" charset="0"/>
              </a:rPr>
              <a:t>Tiere</a:t>
            </a:r>
            <a:r>
              <a:rPr lang="en-US" altLang="ja-JP" sz="2000" dirty="0" smtClean="0">
                <a:latin typeface="Times New Roman" charset="0"/>
              </a:rPr>
              <a:t>/</a:t>
            </a:r>
            <a:r>
              <a:rPr lang="en-US" altLang="ja-JP" sz="2000" dirty="0" err="1" smtClean="0">
                <a:latin typeface="Times New Roman" charset="0"/>
              </a:rPr>
              <a:t>Aktivitäten</a:t>
            </a:r>
            <a:r>
              <a:rPr lang="en-US" altLang="ja-JP" sz="2000" dirty="0" smtClean="0">
                <a:latin typeface="Times New Roman" charset="0"/>
              </a:rPr>
              <a:t>/Menschen </a:t>
            </a:r>
            <a:r>
              <a:rPr lang="en-US" altLang="ja-JP" sz="2000" dirty="0" err="1" smtClean="0">
                <a:latin typeface="Times New Roman" charset="0"/>
              </a:rPr>
              <a:t>im</a:t>
            </a:r>
            <a:r>
              <a:rPr lang="en-US" altLang="ja-JP" sz="2000" dirty="0" smtClean="0">
                <a:latin typeface="Times New Roman" charset="0"/>
              </a:rPr>
              <a:t> Wald</a:t>
            </a:r>
          </a:p>
          <a:p>
            <a:pPr>
              <a:defRPr/>
            </a:pPr>
            <a:endParaRPr lang="en-US" altLang="ja-JP" sz="2000" dirty="0" smtClean="0">
              <a:latin typeface="Times New Roman" charset="0"/>
            </a:endParaRPr>
          </a:p>
          <a:p>
            <a:pPr marL="0" indent="0">
              <a:buNone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INHALTSANGABE AUF DEM </a:t>
            </a:r>
            <a:r>
              <a:rPr lang="en-US" sz="2000" smtClean="0"/>
              <a:t>UMSCHLAG:</a:t>
            </a:r>
          </a:p>
          <a:p>
            <a:pPr marL="0" indent="0">
              <a:buNone/>
            </a:pPr>
            <a:r>
              <a:rPr lang="en-US" sz="2000" dirty="0" smtClean="0"/>
              <a:t>Tobias </a:t>
            </a:r>
            <a:r>
              <a:rPr lang="en-US" sz="2000" dirty="0"/>
              <a:t>hat </a:t>
            </a:r>
            <a:r>
              <a:rPr lang="en-US" sz="2000" dirty="0" err="1"/>
              <a:t>zum</a:t>
            </a:r>
            <a:r>
              <a:rPr lang="en-US" sz="2000" dirty="0"/>
              <a:t> </a:t>
            </a:r>
            <a:r>
              <a:rPr lang="en-US" sz="2000" dirty="0" err="1"/>
              <a:t>Geburtstag</a:t>
            </a:r>
            <a:r>
              <a:rPr lang="en-US" sz="2000" dirty="0"/>
              <a:t> </a:t>
            </a:r>
            <a:r>
              <a:rPr lang="en-US" sz="2000" dirty="0" err="1"/>
              <a:t>ein</a:t>
            </a:r>
            <a:r>
              <a:rPr lang="en-US" sz="2000" dirty="0"/>
              <a:t> </a:t>
            </a:r>
            <a:r>
              <a:rPr lang="en-US" sz="2000" dirty="0" err="1"/>
              <a:t>neues</a:t>
            </a:r>
            <a:r>
              <a:rPr lang="en-US" sz="2000" dirty="0"/>
              <a:t> </a:t>
            </a:r>
            <a:r>
              <a:rPr lang="en-US" sz="2000" dirty="0" err="1"/>
              <a:t>Mountainbike</a:t>
            </a:r>
            <a:r>
              <a:rPr lang="en-US" sz="2000" dirty="0"/>
              <a:t> </a:t>
            </a:r>
            <a:r>
              <a:rPr lang="en-US" sz="2000" dirty="0" err="1"/>
              <a:t>bekommen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err="1"/>
              <a:t>Zusammen</a:t>
            </a:r>
            <a:r>
              <a:rPr lang="en-US" sz="2000" dirty="0"/>
              <a:t> </a:t>
            </a:r>
            <a:r>
              <a:rPr lang="en-US" sz="2000" dirty="0" err="1"/>
              <a:t>mit</a:t>
            </a:r>
            <a:r>
              <a:rPr lang="en-US" sz="2000" dirty="0"/>
              <a:t> </a:t>
            </a:r>
            <a:r>
              <a:rPr lang="en-US" sz="2000" dirty="0" err="1"/>
              <a:t>seinem</a:t>
            </a:r>
            <a:r>
              <a:rPr lang="en-US" sz="2000" dirty="0"/>
              <a:t> Freund Max </a:t>
            </a:r>
            <a:r>
              <a:rPr lang="en-US" sz="2000" dirty="0" err="1"/>
              <a:t>geht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auf seiner </a:t>
            </a:r>
            <a:r>
              <a:rPr lang="en-US" sz="2000" dirty="0" err="1"/>
              <a:t>ersten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 Tour die </a:t>
            </a:r>
            <a:r>
              <a:rPr lang="en-US" sz="2000" dirty="0" err="1"/>
              <a:t>Schwarzwaldhochtraße</a:t>
            </a:r>
            <a:r>
              <a:rPr lang="en-US" sz="2000" dirty="0"/>
              <a:t> </a:t>
            </a:r>
            <a:r>
              <a:rPr lang="en-US" sz="2000" dirty="0" err="1"/>
              <a:t>hinauf</a:t>
            </a:r>
            <a:r>
              <a:rPr lang="en-US" sz="2000" dirty="0"/>
              <a:t>. </a:t>
            </a:r>
            <a:r>
              <a:rPr lang="en-US" sz="2000" dirty="0" err="1"/>
              <a:t>Plötzlich</a:t>
            </a:r>
            <a:r>
              <a:rPr lang="en-US" sz="2000" dirty="0"/>
              <a:t> </a:t>
            </a:r>
            <a:r>
              <a:rPr lang="en-US" sz="2000" dirty="0" err="1"/>
              <a:t>fährt</a:t>
            </a:r>
            <a:r>
              <a:rPr lang="en-US" sz="2000" dirty="0"/>
              <a:t> </a:t>
            </a:r>
            <a:r>
              <a:rPr lang="en-US" sz="2000" dirty="0" err="1"/>
              <a:t>ein</a:t>
            </a:r>
            <a:r>
              <a:rPr lang="en-US" sz="2000" dirty="0"/>
              <a:t> Auto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err="1"/>
              <a:t>sehr</a:t>
            </a:r>
            <a:r>
              <a:rPr lang="en-US" sz="2000" dirty="0"/>
              <a:t> </a:t>
            </a:r>
            <a:r>
              <a:rPr lang="en-US" sz="2000" dirty="0" err="1"/>
              <a:t>schnell</a:t>
            </a:r>
            <a:r>
              <a:rPr lang="en-US" sz="2000" dirty="0"/>
              <a:t> </a:t>
            </a:r>
            <a:r>
              <a:rPr lang="en-US" sz="2000" dirty="0" err="1"/>
              <a:t>aus</a:t>
            </a:r>
            <a:r>
              <a:rPr lang="en-US" sz="2000" dirty="0"/>
              <a:t> </a:t>
            </a:r>
            <a:r>
              <a:rPr lang="en-US" sz="2000" dirty="0" err="1"/>
              <a:t>dem</a:t>
            </a:r>
            <a:r>
              <a:rPr lang="en-US" sz="2000" dirty="0"/>
              <a:t> Wald auf die </a:t>
            </a:r>
            <a:r>
              <a:rPr lang="en-US" sz="2000" dirty="0" err="1"/>
              <a:t>Straße</a:t>
            </a:r>
            <a:r>
              <a:rPr lang="en-US" sz="2000" dirty="0"/>
              <a:t>– </a:t>
            </a:r>
            <a:r>
              <a:rPr lang="en-US" sz="2000" dirty="0" err="1"/>
              <a:t>nicht</a:t>
            </a:r>
            <a:r>
              <a:rPr lang="en-US" sz="2000" dirty="0"/>
              <a:t> </a:t>
            </a:r>
            <a:r>
              <a:rPr lang="en-US" sz="2000" dirty="0" err="1"/>
              <a:t>ohne</a:t>
            </a:r>
            <a:r>
              <a:rPr lang="en-US" sz="2000" dirty="0"/>
              <a:t> </a:t>
            </a:r>
            <a:r>
              <a:rPr lang="en-US" sz="2000" dirty="0" err="1"/>
              <a:t>Grund</a:t>
            </a:r>
            <a:r>
              <a:rPr lang="en-US" sz="2000" dirty="0"/>
              <a:t>,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err="1"/>
              <a:t>denn</a:t>
            </a:r>
            <a:r>
              <a:rPr lang="en-US" sz="2000" dirty="0"/>
              <a:t> </a:t>
            </a:r>
            <a:r>
              <a:rPr lang="en-US" sz="2000" dirty="0" err="1"/>
              <a:t>wenig</a:t>
            </a:r>
            <a:r>
              <a:rPr lang="en-US" sz="2000" dirty="0"/>
              <a:t> </a:t>
            </a:r>
            <a:r>
              <a:rPr lang="en-US" sz="2000" dirty="0" err="1"/>
              <a:t>später</a:t>
            </a:r>
            <a:r>
              <a:rPr lang="en-US" sz="2000" dirty="0"/>
              <a:t> </a:t>
            </a:r>
            <a:r>
              <a:rPr lang="en-US" sz="2000" dirty="0" err="1"/>
              <a:t>machen</a:t>
            </a:r>
            <a:r>
              <a:rPr lang="en-US" sz="2000" dirty="0"/>
              <a:t> die </a:t>
            </a:r>
            <a:r>
              <a:rPr lang="en-US" sz="2000" dirty="0" err="1"/>
              <a:t>Freunde</a:t>
            </a:r>
            <a:r>
              <a:rPr lang="en-US" sz="2000" dirty="0"/>
              <a:t> </a:t>
            </a:r>
            <a:r>
              <a:rPr lang="en-US" sz="2000" dirty="0" err="1"/>
              <a:t>im</a:t>
            </a:r>
            <a:r>
              <a:rPr lang="en-US" sz="2000" dirty="0"/>
              <a:t> Wald </a:t>
            </a:r>
            <a:r>
              <a:rPr lang="en-US" sz="2000" dirty="0" err="1"/>
              <a:t>eine</a:t>
            </a:r>
            <a:r>
              <a:rPr lang="en-US" sz="2000" dirty="0"/>
              <a:t> </a:t>
            </a:r>
            <a:r>
              <a:rPr lang="en-US" sz="2000" dirty="0" err="1"/>
              <a:t>spannende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 </a:t>
            </a:r>
            <a:r>
              <a:rPr lang="en-US" sz="2000" dirty="0" err="1" smtClean="0"/>
              <a:t>Entdeckung</a:t>
            </a:r>
            <a:r>
              <a:rPr lang="en-US" sz="2000" dirty="0" smtClean="0"/>
              <a:t>….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err="1" smtClean="0"/>
              <a:t>Welche</a:t>
            </a:r>
            <a:r>
              <a:rPr lang="en-US" sz="2000" dirty="0" smtClean="0"/>
              <a:t> </a:t>
            </a:r>
            <a:r>
              <a:rPr lang="en-US" sz="2000" dirty="0" err="1" smtClean="0"/>
              <a:t>Erwartungen</a:t>
            </a:r>
            <a:r>
              <a:rPr lang="en-US" sz="2000" dirty="0" smtClean="0"/>
              <a:t> </a:t>
            </a:r>
            <a:r>
              <a:rPr lang="en-US" sz="2000" dirty="0" err="1" smtClean="0"/>
              <a:t>haben</a:t>
            </a:r>
            <a:r>
              <a:rPr lang="en-US" sz="2000" dirty="0" smtClean="0"/>
              <a:t> </a:t>
            </a:r>
            <a:r>
              <a:rPr lang="en-US" sz="2000" dirty="0" err="1" smtClean="0"/>
              <a:t>wir</a:t>
            </a:r>
            <a:r>
              <a:rPr lang="en-US" sz="2000" dirty="0" smtClean="0"/>
              <a:t> nun? </a:t>
            </a:r>
            <a:r>
              <a:rPr lang="en-US" sz="2000" dirty="0" err="1" smtClean="0"/>
              <a:t>Warum</a:t>
            </a:r>
            <a:r>
              <a:rPr lang="en-US" sz="2000" dirty="0" smtClean="0"/>
              <a:t>?</a:t>
            </a:r>
          </a:p>
          <a:p>
            <a:pPr>
              <a:defRPr/>
            </a:pPr>
            <a:endParaRPr lang="en-US" altLang="ja-JP" sz="2000" dirty="0" smtClean="0">
              <a:latin typeface="Times New Roman" charset="0"/>
            </a:endParaRPr>
          </a:p>
          <a:p>
            <a:pPr>
              <a:buFontTx/>
              <a:buNone/>
              <a:defRPr/>
            </a:pPr>
            <a:r>
              <a:rPr lang="en-US" sz="2000" dirty="0" smtClean="0">
                <a:latin typeface="Times New Roman" charset="0"/>
              </a:rPr>
              <a:t>    </a:t>
            </a:r>
            <a:endParaRPr lang="en-US" sz="2000" dirty="0"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3714750" cy="782637"/>
          </a:xfrm>
        </p:spPr>
        <p:txBody>
          <a:bodyPr/>
          <a:lstStyle/>
          <a:p>
            <a:r>
              <a:rPr lang="en-US" sz="2000" dirty="0" err="1" smtClean="0"/>
              <a:t>Spannende</a:t>
            </a:r>
            <a:r>
              <a:rPr lang="en-US" sz="2000" dirty="0" smtClean="0"/>
              <a:t> Tour </a:t>
            </a:r>
            <a:r>
              <a:rPr lang="en-US" sz="2000" dirty="0" err="1" smtClean="0"/>
              <a:t>im</a:t>
            </a:r>
            <a:r>
              <a:rPr lang="en-US" sz="2000" dirty="0" smtClean="0"/>
              <a:t> </a:t>
            </a:r>
            <a:r>
              <a:rPr lang="en-US" sz="2000" dirty="0" err="1" smtClean="0"/>
              <a:t>Schwarzwald</a:t>
            </a:r>
            <a:r>
              <a:rPr lang="en-US" sz="2000" dirty="0" smtClean="0"/>
              <a:t>: </a:t>
            </a:r>
            <a:r>
              <a:rPr lang="en-US" sz="2000" dirty="0" err="1" smtClean="0"/>
              <a:t>Lesestrategien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9720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8001000" cy="51816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2000" dirty="0" err="1" smtClean="0">
                <a:latin typeface="Times New Roman" charset="0"/>
              </a:rPr>
              <a:t>Fragen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zu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explizit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oder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implizit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im</a:t>
            </a:r>
            <a:r>
              <a:rPr lang="en-US" altLang="ja-JP" sz="2000" dirty="0" smtClean="0">
                <a:latin typeface="Times New Roman" charset="0"/>
              </a:rPr>
              <a:t> Text </a:t>
            </a:r>
            <a:r>
              <a:rPr lang="en-US" altLang="ja-JP" sz="2000" dirty="0" err="1" smtClean="0">
                <a:latin typeface="Times New Roman" charset="0"/>
              </a:rPr>
              <a:t>angegebenen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Informationen</a:t>
            </a:r>
            <a:endParaRPr lang="en-US" altLang="ja-JP" sz="2000" dirty="0">
              <a:latin typeface="Times New Roman" charset="0"/>
            </a:endParaRPr>
          </a:p>
          <a:p>
            <a:pPr>
              <a:defRPr/>
            </a:pPr>
            <a:r>
              <a:rPr lang="en-US" altLang="ja-JP" sz="2000" dirty="0" err="1" smtClean="0">
                <a:latin typeface="Times New Roman" charset="0"/>
              </a:rPr>
              <a:t>Kapitelüberschriften</a:t>
            </a:r>
            <a:r>
              <a:rPr lang="en-US" altLang="ja-JP" sz="2000" dirty="0" smtClean="0">
                <a:latin typeface="Times New Roman" charset="0"/>
              </a:rPr>
              <a:t>: </a:t>
            </a:r>
            <a:r>
              <a:rPr lang="en-US" altLang="ja-JP" sz="2000" dirty="0" err="1" smtClean="0">
                <a:latin typeface="Times New Roman" charset="0"/>
              </a:rPr>
              <a:t>Hypothesen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aufstellen</a:t>
            </a:r>
            <a:endParaRPr lang="en-US" altLang="ja-JP" sz="2000" dirty="0">
              <a:latin typeface="Times New Roman" charset="0"/>
            </a:endParaRPr>
          </a:p>
          <a:p>
            <a:pPr>
              <a:defRPr/>
            </a:pPr>
            <a:r>
              <a:rPr lang="en-US" altLang="ja-JP" sz="2000" dirty="0" err="1" smtClean="0">
                <a:latin typeface="Times New Roman" charset="0"/>
              </a:rPr>
              <a:t>Hauptinformation</a:t>
            </a:r>
            <a:r>
              <a:rPr lang="en-US" altLang="ja-JP" sz="2000" dirty="0" smtClean="0">
                <a:latin typeface="Times New Roman" charset="0"/>
              </a:rPr>
              <a:t> in </a:t>
            </a:r>
            <a:r>
              <a:rPr lang="en-US" altLang="ja-JP" sz="2000" dirty="0" err="1" smtClean="0">
                <a:latin typeface="Times New Roman" charset="0"/>
              </a:rPr>
              <a:t>jedem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Kapitel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zusammenfassen</a:t>
            </a:r>
            <a:endParaRPr lang="en-US" altLang="ja-JP" sz="2000" dirty="0" smtClean="0">
              <a:latin typeface="Times New Roman" charset="0"/>
            </a:endParaRPr>
          </a:p>
          <a:p>
            <a:pPr>
              <a:defRPr/>
            </a:pPr>
            <a:r>
              <a:rPr lang="en-US" altLang="ja-JP" sz="2000" dirty="0" smtClean="0">
                <a:latin typeface="Times New Roman" charset="0"/>
              </a:rPr>
              <a:t>Text in </a:t>
            </a:r>
            <a:r>
              <a:rPr lang="en-US" altLang="ja-JP" sz="2000" dirty="0" err="1" smtClean="0">
                <a:latin typeface="Times New Roman" charset="0"/>
              </a:rPr>
              <a:t>Sinnabschnitte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einteilen</a:t>
            </a:r>
            <a:r>
              <a:rPr lang="en-US" altLang="ja-JP" sz="2000" dirty="0" smtClean="0">
                <a:latin typeface="Times New Roman" charset="0"/>
              </a:rPr>
              <a:t> und </a:t>
            </a:r>
            <a:r>
              <a:rPr lang="en-US" altLang="ja-JP" sz="2000" dirty="0" err="1" smtClean="0">
                <a:latin typeface="Times New Roman" charset="0"/>
              </a:rPr>
              <a:t>Überschriften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formulieren</a:t>
            </a:r>
            <a:endParaRPr lang="en-US" altLang="ja-JP" sz="2000" dirty="0">
              <a:latin typeface="Times New Roman" charset="0"/>
            </a:endParaRPr>
          </a:p>
          <a:p>
            <a:pPr>
              <a:defRPr/>
            </a:pPr>
            <a:r>
              <a:rPr lang="en-US" altLang="ja-JP" sz="2000" dirty="0" err="1" smtClean="0">
                <a:latin typeface="Times New Roman" charset="0"/>
              </a:rPr>
              <a:t>Bilder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beschreiben</a:t>
            </a:r>
            <a:r>
              <a:rPr lang="en-US" altLang="ja-JP" sz="2000" dirty="0" smtClean="0">
                <a:latin typeface="Times New Roman" charset="0"/>
              </a:rPr>
              <a:t> und den </a:t>
            </a:r>
            <a:r>
              <a:rPr lang="en-US" altLang="ja-JP" sz="2000" dirty="0" err="1" smtClean="0">
                <a:latin typeface="Times New Roman" charset="0"/>
              </a:rPr>
              <a:t>dazugehörigen</a:t>
            </a:r>
            <a:r>
              <a:rPr lang="en-US" altLang="ja-JP" sz="2000" dirty="0" smtClean="0">
                <a:latin typeface="Times New Roman" charset="0"/>
              </a:rPr>
              <a:t> Text </a:t>
            </a:r>
            <a:r>
              <a:rPr lang="en-US" altLang="ja-JP" sz="2000" dirty="0" err="1" smtClean="0">
                <a:latin typeface="Times New Roman" charset="0"/>
              </a:rPr>
              <a:t>umkreisen</a:t>
            </a:r>
            <a:endParaRPr lang="en-US" altLang="ja-JP" sz="2000" dirty="0" smtClean="0">
              <a:latin typeface="Times New Roman" charset="0"/>
            </a:endParaRPr>
          </a:p>
          <a:p>
            <a:pPr>
              <a:defRPr/>
            </a:pPr>
            <a:r>
              <a:rPr lang="en-US" altLang="ja-JP" sz="2000" dirty="0" smtClean="0">
                <a:latin typeface="Times New Roman" charset="0"/>
              </a:rPr>
              <a:t>Den Text </a:t>
            </a:r>
            <a:r>
              <a:rPr lang="en-US" altLang="ja-JP" sz="2000" dirty="0" err="1" smtClean="0">
                <a:latin typeface="Times New Roman" charset="0"/>
              </a:rPr>
              <a:t>hören</a:t>
            </a:r>
            <a:endParaRPr lang="en-US" altLang="ja-JP" sz="2000" dirty="0">
              <a:latin typeface="Times New Roman" charset="0"/>
            </a:endParaRPr>
          </a:p>
          <a:p>
            <a:pPr>
              <a:defRPr/>
            </a:pPr>
            <a:r>
              <a:rPr lang="en-US" altLang="ja-JP" sz="2000" dirty="0" err="1" smtClean="0">
                <a:latin typeface="Times New Roman" charset="0"/>
              </a:rPr>
              <a:t>Weitere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Bilder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als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Verständnishilfe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anbieten</a:t>
            </a:r>
            <a:endParaRPr lang="en-US" altLang="ja-JP" sz="2000" dirty="0">
              <a:latin typeface="Times New Roman" charset="0"/>
            </a:endParaRPr>
          </a:p>
          <a:p>
            <a:pPr>
              <a:defRPr/>
            </a:pPr>
            <a:r>
              <a:rPr lang="en-US" altLang="ja-JP" sz="2000" dirty="0" err="1" smtClean="0">
                <a:latin typeface="Times New Roman" charset="0"/>
              </a:rPr>
              <a:t>Fragen</a:t>
            </a:r>
            <a:r>
              <a:rPr lang="en-US" altLang="ja-JP" sz="2000" dirty="0" smtClean="0">
                <a:latin typeface="Times New Roman" charset="0"/>
              </a:rPr>
              <a:t> an den Text </a:t>
            </a:r>
            <a:r>
              <a:rPr lang="en-US" altLang="ja-JP" sz="2000" dirty="0" err="1" smtClean="0">
                <a:latin typeface="Times New Roman" charset="0"/>
              </a:rPr>
              <a:t>stellen</a:t>
            </a:r>
            <a:endParaRPr lang="en-US" altLang="ja-JP" sz="2000" dirty="0" smtClean="0">
              <a:latin typeface="Times New Roman" charset="0"/>
            </a:endParaRPr>
          </a:p>
          <a:p>
            <a:pPr>
              <a:defRPr/>
            </a:pPr>
            <a:r>
              <a:rPr lang="en-US" altLang="ja-JP" sz="2000" dirty="0" smtClean="0">
                <a:latin typeface="Times New Roman" charset="0"/>
              </a:rPr>
              <a:t>Text(-</a:t>
            </a:r>
            <a:r>
              <a:rPr lang="en-US" altLang="ja-JP" sz="2000" dirty="0" err="1" smtClean="0">
                <a:latin typeface="Times New Roman" charset="0"/>
              </a:rPr>
              <a:t>teile</a:t>
            </a:r>
            <a:r>
              <a:rPr lang="en-US" altLang="ja-JP" sz="2000" dirty="0" smtClean="0">
                <a:latin typeface="Times New Roman" charset="0"/>
              </a:rPr>
              <a:t>) in </a:t>
            </a:r>
            <a:r>
              <a:rPr lang="en-US" altLang="ja-JP" sz="2000" dirty="0" err="1" smtClean="0">
                <a:latin typeface="Times New Roman" charset="0"/>
              </a:rPr>
              <a:t>eine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andere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Darstellungsform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übersetzen</a:t>
            </a:r>
            <a:r>
              <a:rPr lang="en-US" altLang="ja-JP" sz="2000" dirty="0" smtClean="0">
                <a:latin typeface="Times New Roman" charset="0"/>
              </a:rPr>
              <a:t> (</a:t>
            </a:r>
            <a:r>
              <a:rPr lang="en-US" altLang="ja-JP" sz="2000" dirty="0" err="1" smtClean="0">
                <a:latin typeface="Times New Roman" charset="0"/>
              </a:rPr>
              <a:t>Nacherzählung</a:t>
            </a:r>
            <a:r>
              <a:rPr lang="en-US" altLang="ja-JP" sz="2000" dirty="0" smtClean="0">
                <a:latin typeface="Times New Roman" charset="0"/>
              </a:rPr>
              <a:t>, Brief, </a:t>
            </a:r>
            <a:r>
              <a:rPr lang="en-US" altLang="ja-JP" sz="2000" dirty="0" err="1" smtClean="0">
                <a:latin typeface="Times New Roman" charset="0"/>
              </a:rPr>
              <a:t>SmS</a:t>
            </a:r>
            <a:r>
              <a:rPr lang="en-US" altLang="ja-JP" sz="2000" dirty="0" smtClean="0">
                <a:latin typeface="Times New Roman" charset="0"/>
              </a:rPr>
              <a:t>, Dialog, </a:t>
            </a:r>
            <a:r>
              <a:rPr lang="en-US" altLang="ja-JP" sz="2000" dirty="0" err="1" smtClean="0">
                <a:latin typeface="Times New Roman" charset="0"/>
              </a:rPr>
              <a:t>Zeitungsartikel</a:t>
            </a:r>
            <a:r>
              <a:rPr lang="en-US" altLang="ja-JP" sz="2000" dirty="0" smtClean="0">
                <a:latin typeface="Times New Roman" charset="0"/>
              </a:rPr>
              <a:t>….)</a:t>
            </a:r>
          </a:p>
          <a:p>
            <a:pPr>
              <a:defRPr/>
            </a:pPr>
            <a:r>
              <a:rPr lang="en-US" altLang="ja-JP" sz="2000" dirty="0" smtClean="0">
                <a:latin typeface="Times New Roman" charset="0"/>
              </a:rPr>
              <a:t>Text </a:t>
            </a:r>
            <a:r>
              <a:rPr lang="en-US" altLang="ja-JP" sz="2000" dirty="0" err="1" smtClean="0">
                <a:latin typeface="Times New Roman" charset="0"/>
              </a:rPr>
              <a:t>expandieren</a:t>
            </a:r>
            <a:endParaRPr lang="en-US" altLang="ja-JP" sz="2000" dirty="0" smtClean="0">
              <a:latin typeface="Times New Roman" charset="0"/>
            </a:endParaRPr>
          </a:p>
          <a:p>
            <a:pPr>
              <a:defRPr/>
            </a:pPr>
            <a:r>
              <a:rPr lang="en-US" altLang="ja-JP" sz="2000" dirty="0" smtClean="0">
                <a:latin typeface="Times New Roman" charset="0"/>
              </a:rPr>
              <a:t>….</a:t>
            </a:r>
          </a:p>
          <a:p>
            <a:pPr>
              <a:defRPr/>
            </a:pPr>
            <a:r>
              <a:rPr lang="en-US" altLang="ja-JP" sz="2000" dirty="0" smtClean="0">
                <a:latin typeface="Times New Roman" charset="0"/>
              </a:rPr>
              <a:t>….</a:t>
            </a:r>
            <a:endParaRPr lang="en-US" altLang="ja-JP" sz="2000" dirty="0">
              <a:latin typeface="Times New Roman" charset="0"/>
            </a:endParaRPr>
          </a:p>
          <a:p>
            <a:pPr>
              <a:buFontTx/>
              <a:buNone/>
              <a:defRPr/>
            </a:pPr>
            <a:r>
              <a:rPr lang="en-US" sz="2000" dirty="0">
                <a:latin typeface="Times New Roman" charset="0"/>
              </a:rPr>
              <a:t>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5010150" cy="782637"/>
          </a:xfrm>
        </p:spPr>
        <p:txBody>
          <a:bodyPr/>
          <a:lstStyle/>
          <a:p>
            <a:r>
              <a:rPr lang="en-US" sz="2000" dirty="0" err="1" smtClean="0"/>
              <a:t>Spannende</a:t>
            </a:r>
            <a:r>
              <a:rPr lang="en-US" sz="2000" dirty="0" smtClean="0"/>
              <a:t> Tour </a:t>
            </a:r>
            <a:r>
              <a:rPr lang="en-US" sz="2000" dirty="0" err="1" smtClean="0"/>
              <a:t>im</a:t>
            </a:r>
            <a:r>
              <a:rPr lang="en-US" sz="2000" dirty="0" smtClean="0"/>
              <a:t> </a:t>
            </a:r>
            <a:r>
              <a:rPr lang="en-US" sz="2000" dirty="0" err="1" smtClean="0"/>
              <a:t>Schwarzwald</a:t>
            </a:r>
            <a:r>
              <a:rPr lang="en-US" sz="2000" dirty="0" smtClean="0"/>
              <a:t>: </a:t>
            </a:r>
            <a:r>
              <a:rPr lang="en-US" sz="2000" dirty="0" err="1" smtClean="0"/>
              <a:t>Vorschläge</a:t>
            </a:r>
            <a:r>
              <a:rPr lang="en-US" sz="2000" dirty="0" smtClean="0"/>
              <a:t> </a:t>
            </a:r>
            <a:r>
              <a:rPr lang="en-US" sz="2000" dirty="0" err="1" smtClean="0"/>
              <a:t>für</a:t>
            </a:r>
            <a:r>
              <a:rPr lang="en-US" sz="2000" dirty="0" smtClean="0"/>
              <a:t> </a:t>
            </a:r>
            <a:r>
              <a:rPr lang="en-US" sz="2000" dirty="0" err="1" smtClean="0"/>
              <a:t>Lesestrategien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97689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utoShape 3"/>
          <p:cNvSpPr>
            <a:spLocks noChangeArrowheads="1"/>
          </p:cNvSpPr>
          <p:nvPr/>
        </p:nvSpPr>
        <p:spPr bwMode="auto">
          <a:xfrm rot="10800000">
            <a:off x="0" y="5662613"/>
            <a:ext cx="9144000" cy="1295400"/>
          </a:xfrm>
          <a:prstGeom prst="flowChartDocumen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n-US"/>
          </a:p>
        </p:txBody>
      </p:sp>
      <p:pic>
        <p:nvPicPr>
          <p:cNvPr id="27650" name="Picture 4" descr="klett_logo_screen_50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09600" y="381000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1pPr>
            <a:lvl2pPr marL="742950" indent="-28575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2pPr>
            <a:lvl3pPr marL="11430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3pPr>
            <a:lvl4pPr marL="16002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4pPr>
            <a:lvl5pPr marL="2057400" indent="-228600"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PoloST11K-Krftg" charset="0"/>
                <a:ea typeface="ＭＳ Ｐゴシック" charset="0"/>
              </a:defRPr>
            </a:lvl9pPr>
          </a:lstStyle>
          <a:p>
            <a:r>
              <a:rPr lang="de-DE" sz="1800" b="1" dirty="0" smtClean="0">
                <a:latin typeface="PoloST11K-Leicht" charset="0"/>
              </a:rPr>
              <a:t>„Spannende Tour im Schwarzwald“: Gruppenarbeit</a:t>
            </a:r>
            <a:endParaRPr lang="de-DE" sz="1800" b="1" dirty="0">
              <a:latin typeface="PoloST11K-Leicht" charset="0"/>
            </a:endParaRPr>
          </a:p>
        </p:txBody>
      </p:sp>
      <p:sp>
        <p:nvSpPr>
          <p:cNvPr id="27652" name="Rectangle 6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844675"/>
            <a:ext cx="9144000" cy="316865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endParaRPr lang="de-DE" sz="2800" b="1" dirty="0">
              <a:solidFill>
                <a:srgbClr val="33CCFF"/>
              </a:solidFill>
              <a:latin typeface="PoloST11K-Krftg" charset="0"/>
            </a:endParaRPr>
          </a:p>
        </p:txBody>
      </p:sp>
      <p:pic>
        <p:nvPicPr>
          <p:cNvPr id="27654" name="Picture 8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" descr="Goethe-Institut 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61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219200"/>
            <a:ext cx="54747767" cy="5847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tx1"/>
                </a:solidFill>
              </a:rPr>
              <a:t>Eure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Aufgabe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in </a:t>
            </a:r>
            <a:r>
              <a:rPr lang="en-US" sz="1800" dirty="0" err="1" smtClean="0">
                <a:solidFill>
                  <a:schemeClr val="tx1"/>
                </a:solidFill>
              </a:rPr>
              <a:t>Gruppenarbeit</a:t>
            </a:r>
            <a:r>
              <a:rPr lang="en-US" sz="1800" dirty="0" smtClean="0">
                <a:solidFill>
                  <a:schemeClr val="tx1"/>
                </a:solidFill>
              </a:rPr>
              <a:t>: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err="1" smtClean="0">
                <a:solidFill>
                  <a:schemeClr val="tx1"/>
                </a:solidFill>
              </a:rPr>
              <a:t>Jede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Gruppe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erhält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mehrere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Kapitel</a:t>
            </a:r>
            <a:r>
              <a:rPr lang="en-US" sz="1800" dirty="0" smtClean="0">
                <a:solidFill>
                  <a:schemeClr val="tx1"/>
                </a:solidFill>
              </a:rPr>
              <a:t> des </a:t>
            </a:r>
            <a:r>
              <a:rPr lang="en-US" sz="1800" dirty="0" err="1" smtClean="0">
                <a:solidFill>
                  <a:schemeClr val="tx1"/>
                </a:solidFill>
              </a:rPr>
              <a:t>Textes</a:t>
            </a:r>
            <a:r>
              <a:rPr lang="en-US" sz="1800" dirty="0" smtClean="0">
                <a:solidFill>
                  <a:schemeClr val="tx1"/>
                </a:solidFill>
              </a:rPr>
              <a:t>. </a:t>
            </a:r>
            <a:r>
              <a:rPr lang="en-US" sz="1800" dirty="0" err="1" smtClean="0">
                <a:solidFill>
                  <a:schemeClr val="tx1"/>
                </a:solidFill>
              </a:rPr>
              <a:t>Bitte</a:t>
            </a:r>
            <a:r>
              <a:rPr lang="en-US" sz="1800" dirty="0" smtClean="0">
                <a:solidFill>
                  <a:schemeClr val="tx1"/>
                </a:solidFill>
              </a:rPr>
              <a:t> lest den Text und </a:t>
            </a:r>
            <a:r>
              <a:rPr lang="en-US" sz="1800" dirty="0" err="1" smtClean="0">
                <a:solidFill>
                  <a:schemeClr val="tx1"/>
                </a:solidFill>
              </a:rPr>
              <a:t>konzentriert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euch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pro </a:t>
            </a:r>
            <a:r>
              <a:rPr lang="en-US" sz="1800" dirty="0" err="1" smtClean="0">
                <a:solidFill>
                  <a:schemeClr val="tx1"/>
                </a:solidFill>
              </a:rPr>
              <a:t>Kapitel</a:t>
            </a:r>
            <a:r>
              <a:rPr lang="en-US" sz="1800" dirty="0" smtClean="0">
                <a:solidFill>
                  <a:schemeClr val="tx1"/>
                </a:solidFill>
              </a:rPr>
              <a:t> auf </a:t>
            </a:r>
            <a:r>
              <a:rPr lang="en-US" sz="1800" dirty="0" err="1" smtClean="0">
                <a:solidFill>
                  <a:schemeClr val="tx1"/>
                </a:solidFill>
              </a:rPr>
              <a:t>einen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oder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mehrere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Aspekte</a:t>
            </a:r>
            <a:r>
              <a:rPr lang="en-US" sz="1800" dirty="0" smtClean="0">
                <a:solidFill>
                  <a:schemeClr val="tx1"/>
                </a:solidFill>
              </a:rPr>
              <a:t>, den/die </a:t>
            </a:r>
            <a:r>
              <a:rPr lang="en-US" sz="1800" dirty="0" err="1" smtClean="0">
                <a:solidFill>
                  <a:schemeClr val="tx1"/>
                </a:solidFill>
              </a:rPr>
              <a:t>ihr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für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signifikant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haltet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egal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ob</a:t>
            </a:r>
            <a:r>
              <a:rPr lang="en-US" sz="1800" dirty="0" smtClean="0">
                <a:solidFill>
                  <a:schemeClr val="tx1"/>
                </a:solidFill>
              </a:rPr>
              <a:t> das</a:t>
            </a:r>
          </a:p>
          <a:p>
            <a:r>
              <a:rPr lang="en-US" sz="1800" dirty="0" err="1">
                <a:solidFill>
                  <a:schemeClr val="tx1"/>
                </a:solidFill>
              </a:rPr>
              <a:t>j</a:t>
            </a:r>
            <a:r>
              <a:rPr lang="en-US" sz="1800" dirty="0" err="1" smtClean="0">
                <a:solidFill>
                  <a:schemeClr val="tx1"/>
                </a:solidFill>
              </a:rPr>
              <a:t>eweils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für</a:t>
            </a:r>
            <a:r>
              <a:rPr lang="en-US" sz="1800" dirty="0" smtClean="0">
                <a:solidFill>
                  <a:schemeClr val="tx1"/>
                </a:solidFill>
              </a:rPr>
              <a:t> den </a:t>
            </a:r>
            <a:r>
              <a:rPr lang="en-US" sz="1800" dirty="0" err="1" smtClean="0">
                <a:solidFill>
                  <a:schemeClr val="tx1"/>
                </a:solidFill>
              </a:rPr>
              <a:t>logischen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Verlauf</a:t>
            </a:r>
            <a:r>
              <a:rPr lang="en-US" sz="1800" dirty="0" smtClean="0">
                <a:solidFill>
                  <a:schemeClr val="tx1"/>
                </a:solidFill>
              </a:rPr>
              <a:t> der Geschichte relevant </a:t>
            </a:r>
            <a:r>
              <a:rPr lang="en-US" sz="1800" dirty="0" err="1" smtClean="0">
                <a:solidFill>
                  <a:schemeClr val="tx1"/>
                </a:solidFill>
              </a:rPr>
              <a:t>ist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oder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nicht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err="1" smtClean="0">
                <a:solidFill>
                  <a:schemeClr val="tx1"/>
                </a:solidFill>
              </a:rPr>
              <a:t>Überlegt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euch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dann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gemeinsam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wie</a:t>
            </a:r>
            <a:r>
              <a:rPr lang="en-US" sz="1800" dirty="0" smtClean="0">
                <a:solidFill>
                  <a:schemeClr val="tx1"/>
                </a:solidFill>
              </a:rPr>
              <a:t> man </a:t>
            </a:r>
            <a:r>
              <a:rPr lang="en-US" sz="1800" dirty="0" err="1" smtClean="0">
                <a:solidFill>
                  <a:schemeClr val="tx1"/>
                </a:solidFill>
              </a:rPr>
              <a:t>diese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Aspekte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sprachlich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bildlich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oder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800" dirty="0" err="1">
                <a:solidFill>
                  <a:schemeClr val="tx1"/>
                </a:solidFill>
              </a:rPr>
              <a:t>g</a:t>
            </a:r>
            <a:r>
              <a:rPr lang="en-US" sz="1800" dirty="0" err="1" smtClean="0">
                <a:solidFill>
                  <a:schemeClr val="tx1"/>
                </a:solidFill>
              </a:rPr>
              <a:t>estisch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gestalten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kann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sodass</a:t>
            </a:r>
            <a:r>
              <a:rPr lang="en-US" sz="1800" dirty="0" smtClean="0">
                <a:solidFill>
                  <a:schemeClr val="tx1"/>
                </a:solidFill>
              </a:rPr>
              <a:t> all </a:t>
            </a:r>
            <a:r>
              <a:rPr lang="en-US" sz="1800" dirty="0" err="1" smtClean="0">
                <a:solidFill>
                  <a:schemeClr val="tx1"/>
                </a:solidFill>
              </a:rPr>
              <a:t>eure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eigenen</a:t>
            </a:r>
            <a:r>
              <a:rPr lang="en-US" sz="1800" dirty="0" smtClean="0">
                <a:solidFill>
                  <a:schemeClr val="tx1"/>
                </a:solidFill>
              </a:rPr>
              <a:t> Lerner (</a:t>
            </a:r>
            <a:r>
              <a:rPr lang="en-US" sz="1800" dirty="0" err="1" smtClean="0">
                <a:solidFill>
                  <a:schemeClr val="tx1"/>
                </a:solidFill>
              </a:rPr>
              <a:t>Anfänger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bis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Fortgeschrittene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1800" dirty="0" err="1" smtClean="0">
                <a:solidFill>
                  <a:schemeClr val="tx1"/>
                </a:solidFill>
              </a:rPr>
              <a:t>leicht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erkennen</a:t>
            </a:r>
            <a:r>
              <a:rPr lang="en-US" sz="1800" dirty="0" smtClean="0">
                <a:solidFill>
                  <a:schemeClr val="tx1"/>
                </a:solidFill>
              </a:rPr>
              <a:t>, was </a:t>
            </a:r>
            <a:r>
              <a:rPr lang="en-US" sz="1800" dirty="0" err="1" smtClean="0">
                <a:solidFill>
                  <a:schemeClr val="tx1"/>
                </a:solidFill>
              </a:rPr>
              <a:t>ihr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vermitteln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möchtet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err="1" smtClean="0">
                <a:solidFill>
                  <a:schemeClr val="tx1"/>
                </a:solidFill>
              </a:rPr>
              <a:t>Führt</a:t>
            </a:r>
            <a:r>
              <a:rPr lang="en-US" sz="1800" dirty="0" smtClean="0">
                <a:solidFill>
                  <a:schemeClr val="tx1"/>
                </a:solidFill>
              </a:rPr>
              <a:t> das </a:t>
            </a:r>
            <a:r>
              <a:rPr lang="en-US" sz="1800" dirty="0" err="1" smtClean="0">
                <a:solidFill>
                  <a:schemeClr val="tx1"/>
                </a:solidFill>
              </a:rPr>
              <a:t>vor</a:t>
            </a:r>
            <a:r>
              <a:rPr lang="en-US" sz="1800" dirty="0" smtClean="0">
                <a:solidFill>
                  <a:schemeClr val="tx1"/>
                </a:solidFill>
              </a:rPr>
              <a:t> und </a:t>
            </a:r>
            <a:r>
              <a:rPr lang="en-US" sz="1800" dirty="0" err="1" smtClean="0">
                <a:solidFill>
                  <a:schemeClr val="tx1"/>
                </a:solidFill>
              </a:rPr>
              <a:t>erklärt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warum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ihr</a:t>
            </a:r>
            <a:r>
              <a:rPr lang="en-US" sz="1800" dirty="0" smtClean="0">
                <a:solidFill>
                  <a:schemeClr val="tx1"/>
                </a:solidFill>
              </a:rPr>
              <a:t> den </a:t>
            </a:r>
            <a:r>
              <a:rPr lang="en-US" sz="1800" dirty="0" err="1" smtClean="0">
                <a:solidFill>
                  <a:schemeClr val="tx1"/>
                </a:solidFill>
              </a:rPr>
              <a:t>Aspekt</a:t>
            </a:r>
            <a:r>
              <a:rPr lang="en-US" sz="1800" dirty="0" smtClean="0">
                <a:solidFill>
                  <a:schemeClr val="tx1"/>
                </a:solidFill>
              </a:rPr>
              <a:t> und </a:t>
            </a:r>
            <a:r>
              <a:rPr lang="en-US" sz="1800" dirty="0" err="1" smtClean="0">
                <a:solidFill>
                  <a:schemeClr val="tx1"/>
                </a:solidFill>
              </a:rPr>
              <a:t>welche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Strategie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verwendet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habt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BEISPIEL: in </a:t>
            </a:r>
            <a:r>
              <a:rPr lang="en-US" sz="1800" dirty="0" err="1" smtClean="0">
                <a:solidFill>
                  <a:schemeClr val="tx1"/>
                </a:solidFill>
              </a:rPr>
              <a:t>Kapitel</a:t>
            </a:r>
            <a:r>
              <a:rPr lang="en-US" sz="1800" dirty="0" smtClean="0">
                <a:solidFill>
                  <a:schemeClr val="tx1"/>
                </a:solidFill>
              </a:rPr>
              <a:t> 2 </a:t>
            </a:r>
            <a:r>
              <a:rPr lang="en-US" sz="1800" dirty="0" err="1" smtClean="0">
                <a:solidFill>
                  <a:schemeClr val="tx1"/>
                </a:solidFill>
              </a:rPr>
              <a:t>werden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Kuckucksuhren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erwähnt</a:t>
            </a:r>
            <a:r>
              <a:rPr lang="en-US" sz="1800" dirty="0" smtClean="0">
                <a:solidFill>
                  <a:schemeClr val="tx1"/>
                </a:solidFill>
              </a:rPr>
              <a:t>. </a:t>
            </a:r>
            <a:r>
              <a:rPr lang="en-US" sz="1800" dirty="0" err="1" smtClean="0">
                <a:solidFill>
                  <a:schemeClr val="tx1"/>
                </a:solidFill>
              </a:rPr>
              <a:t>Wer</a:t>
            </a:r>
            <a:r>
              <a:rPr lang="en-US" sz="1800" dirty="0" smtClean="0">
                <a:solidFill>
                  <a:schemeClr val="tx1"/>
                </a:solidFill>
              </a:rPr>
              <a:t> das </a:t>
            </a:r>
            <a:r>
              <a:rPr lang="en-US" sz="1800" dirty="0" err="1" smtClean="0">
                <a:solidFill>
                  <a:schemeClr val="tx1"/>
                </a:solidFill>
              </a:rPr>
              <a:t>für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signifikant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hält</a:t>
            </a:r>
            <a:r>
              <a:rPr lang="en-US" sz="1800" dirty="0" smtClean="0">
                <a:solidFill>
                  <a:schemeClr val="tx1"/>
                </a:solidFill>
              </a:rPr>
              <a:t>,</a:t>
            </a:r>
          </a:p>
          <a:p>
            <a:r>
              <a:rPr lang="en-US" sz="1800" dirty="0" err="1" smtClean="0">
                <a:solidFill>
                  <a:schemeClr val="tx1"/>
                </a:solidFill>
              </a:rPr>
              <a:t>könnte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für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Anfänger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eine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Kuckucksuhr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zeichnen</a:t>
            </a:r>
            <a:r>
              <a:rPr lang="en-US" sz="1800" dirty="0" smtClean="0">
                <a:solidFill>
                  <a:schemeClr val="tx1"/>
                </a:solidFill>
              </a:rPr>
              <a:t> und </a:t>
            </a:r>
            <a:r>
              <a:rPr lang="en-US" sz="1800" dirty="0" err="1" smtClean="0">
                <a:solidFill>
                  <a:schemeClr val="tx1"/>
                </a:solidFill>
              </a:rPr>
              <a:t>beim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Stundenschlag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xmal</a:t>
            </a:r>
            <a:r>
              <a:rPr lang="en-US" sz="1800" dirty="0" smtClean="0">
                <a:solidFill>
                  <a:schemeClr val="tx1"/>
                </a:solidFill>
              </a:rPr>
              <a:t> ‘</a:t>
            </a:r>
            <a:r>
              <a:rPr lang="en-US" sz="1800" dirty="0" err="1" smtClean="0">
                <a:solidFill>
                  <a:schemeClr val="tx1"/>
                </a:solidFill>
              </a:rPr>
              <a:t>Kuckuck</a:t>
            </a:r>
            <a:r>
              <a:rPr lang="en-US" sz="1800" dirty="0" smtClean="0">
                <a:solidFill>
                  <a:schemeClr val="tx1"/>
                </a:solidFill>
              </a:rPr>
              <a:t>” </a:t>
            </a:r>
          </a:p>
          <a:p>
            <a:r>
              <a:rPr lang="en-US" sz="1800" dirty="0" err="1">
                <a:solidFill>
                  <a:schemeClr val="tx1"/>
                </a:solidFill>
              </a:rPr>
              <a:t>r</a:t>
            </a:r>
            <a:r>
              <a:rPr lang="en-US" sz="1800" dirty="0" err="1" smtClean="0">
                <a:solidFill>
                  <a:schemeClr val="tx1"/>
                </a:solidFill>
              </a:rPr>
              <a:t>ufen</a:t>
            </a:r>
            <a:r>
              <a:rPr lang="en-US" sz="1800" dirty="0" smtClean="0">
                <a:solidFill>
                  <a:schemeClr val="tx1"/>
                </a:solidFill>
              </a:rPr>
              <a:t>.  </a:t>
            </a:r>
            <a:r>
              <a:rPr lang="en-US" sz="1800" dirty="0" err="1" smtClean="0">
                <a:solidFill>
                  <a:schemeClr val="tx1"/>
                </a:solidFill>
              </a:rPr>
              <a:t>Fortgeschrittene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könnten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einen</a:t>
            </a:r>
            <a:r>
              <a:rPr lang="en-US" sz="1800" dirty="0" smtClean="0">
                <a:solidFill>
                  <a:schemeClr val="tx1"/>
                </a:solidFill>
              </a:rPr>
              <a:t> Dialog in </a:t>
            </a:r>
            <a:r>
              <a:rPr lang="en-US" sz="1800" dirty="0" err="1" smtClean="0">
                <a:solidFill>
                  <a:schemeClr val="tx1"/>
                </a:solidFill>
              </a:rPr>
              <a:t>einem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Uhrengeschäft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führen</a:t>
            </a:r>
            <a:r>
              <a:rPr lang="en-US" sz="1800" dirty="0" smtClean="0">
                <a:solidFill>
                  <a:schemeClr val="tx1"/>
                </a:solidFill>
              </a:rPr>
              <a:t> (“‘das</a:t>
            </a:r>
          </a:p>
          <a:p>
            <a:r>
              <a:rPr lang="en-US" sz="1800" dirty="0" err="1">
                <a:solidFill>
                  <a:schemeClr val="tx1"/>
                </a:solidFill>
              </a:rPr>
              <a:t>s</a:t>
            </a:r>
            <a:r>
              <a:rPr lang="en-US" sz="1800" dirty="0" err="1" smtClean="0">
                <a:solidFill>
                  <a:schemeClr val="tx1"/>
                </a:solidFill>
              </a:rPr>
              <a:t>ind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ja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tolle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Uhren</a:t>
            </a:r>
            <a:r>
              <a:rPr lang="en-US" sz="1800" dirty="0" smtClean="0">
                <a:solidFill>
                  <a:schemeClr val="tx1"/>
                </a:solidFill>
              </a:rPr>
              <a:t>. Sind </a:t>
            </a:r>
            <a:r>
              <a:rPr lang="en-US" sz="1800" dirty="0" err="1" smtClean="0">
                <a:solidFill>
                  <a:schemeClr val="tx1"/>
                </a:solidFill>
              </a:rPr>
              <a:t>sie</a:t>
            </a:r>
            <a:r>
              <a:rPr lang="en-US" sz="1800" dirty="0" smtClean="0">
                <a:solidFill>
                  <a:schemeClr val="tx1"/>
                </a:solidFill>
              </a:rPr>
              <a:t> von Hand </a:t>
            </a:r>
            <a:r>
              <a:rPr lang="en-US" sz="1800" dirty="0" err="1" smtClean="0">
                <a:solidFill>
                  <a:schemeClr val="tx1"/>
                </a:solidFill>
              </a:rPr>
              <a:t>gearbeitet</a:t>
            </a:r>
            <a:r>
              <a:rPr lang="en-US" sz="1800" dirty="0" smtClean="0">
                <a:solidFill>
                  <a:schemeClr val="tx1"/>
                </a:solidFill>
              </a:rPr>
              <a:t>? </a:t>
            </a:r>
            <a:r>
              <a:rPr lang="en-US" sz="1800" dirty="0" err="1" smtClean="0">
                <a:solidFill>
                  <a:schemeClr val="tx1"/>
                </a:solidFill>
              </a:rPr>
              <a:t>Wie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viel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kosten</a:t>
            </a:r>
            <a:r>
              <a:rPr lang="en-US" sz="1800" dirty="0" smtClean="0">
                <a:solidFill>
                  <a:schemeClr val="tx1"/>
                </a:solidFill>
              </a:rPr>
              <a:t> die </a:t>
            </a:r>
            <a:r>
              <a:rPr lang="en-US" sz="1800" dirty="0" err="1" smtClean="0">
                <a:solidFill>
                  <a:schemeClr val="tx1"/>
                </a:solidFill>
              </a:rPr>
              <a:t>denn</a:t>
            </a:r>
            <a:r>
              <a:rPr lang="en-US" sz="1800" dirty="0" smtClean="0">
                <a:solidFill>
                  <a:schemeClr val="tx1"/>
                </a:solidFill>
              </a:rPr>
              <a:t>?”)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83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8001000" cy="51816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 smtClean="0">
                <a:latin typeface="Times New Roman" charset="0"/>
              </a:rPr>
              <a:t>Was </a:t>
            </a:r>
            <a:r>
              <a:rPr lang="en-US" sz="2000" dirty="0" err="1" smtClean="0">
                <a:latin typeface="Times New Roman" charset="0"/>
              </a:rPr>
              <a:t>kann</a:t>
            </a:r>
            <a:r>
              <a:rPr lang="en-US" sz="2000" dirty="0" smtClean="0">
                <a:latin typeface="Times New Roman" charset="0"/>
              </a:rPr>
              <a:t> man </a:t>
            </a:r>
            <a:r>
              <a:rPr lang="en-US" sz="2000" dirty="0" err="1" smtClean="0">
                <a:latin typeface="Times New Roman" charset="0"/>
              </a:rPr>
              <a:t>vom</a:t>
            </a:r>
            <a:r>
              <a:rPr lang="en-US" sz="2000" dirty="0" smtClean="0">
                <a:latin typeface="Times New Roman" charset="0"/>
              </a:rPr>
              <a:t> </a:t>
            </a:r>
            <a:r>
              <a:rPr lang="en-US" sz="2000" dirty="0" err="1" smtClean="0">
                <a:latin typeface="Times New Roman" charset="0"/>
              </a:rPr>
              <a:t>Titel</a:t>
            </a:r>
            <a:r>
              <a:rPr lang="en-US" sz="2000" dirty="0" smtClean="0">
                <a:latin typeface="Times New Roman" charset="0"/>
              </a:rPr>
              <a:t> und </a:t>
            </a:r>
            <a:r>
              <a:rPr lang="en-US" sz="2000" dirty="0" err="1" smtClean="0">
                <a:latin typeface="Times New Roman" charset="0"/>
              </a:rPr>
              <a:t>Umschlagbild</a:t>
            </a:r>
            <a:r>
              <a:rPr lang="en-US" sz="2000" dirty="0" smtClean="0">
                <a:latin typeface="Times New Roman" charset="0"/>
              </a:rPr>
              <a:t> </a:t>
            </a:r>
            <a:r>
              <a:rPr lang="en-US" sz="2000" dirty="0" err="1" smtClean="0">
                <a:latin typeface="Times New Roman" charset="0"/>
              </a:rPr>
              <a:t>erwarten</a:t>
            </a:r>
            <a:r>
              <a:rPr lang="en-US" sz="2000" dirty="0" smtClean="0">
                <a:latin typeface="Times New Roman" charset="0"/>
              </a:rPr>
              <a:t>?</a:t>
            </a:r>
          </a:p>
          <a:p>
            <a:pPr>
              <a:buFontTx/>
              <a:buNone/>
              <a:defRPr/>
            </a:pPr>
            <a:r>
              <a:rPr lang="en-US" sz="2000" dirty="0" smtClean="0">
                <a:latin typeface="Times New Roman" charset="0"/>
              </a:rPr>
              <a:t>    </a:t>
            </a:r>
            <a:endParaRPr lang="en-US" sz="2000" dirty="0"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3714750" cy="782637"/>
          </a:xfrm>
        </p:spPr>
        <p:txBody>
          <a:bodyPr/>
          <a:lstStyle/>
          <a:p>
            <a:r>
              <a:rPr lang="en-US" sz="2000" dirty="0" err="1" smtClean="0"/>
              <a:t>Spannende</a:t>
            </a:r>
            <a:r>
              <a:rPr lang="en-US" sz="2000" dirty="0" smtClean="0"/>
              <a:t> Tour </a:t>
            </a:r>
            <a:r>
              <a:rPr lang="en-US" sz="2000" dirty="0" err="1" smtClean="0"/>
              <a:t>im</a:t>
            </a:r>
            <a:r>
              <a:rPr lang="en-US" sz="2000" dirty="0" smtClean="0"/>
              <a:t> </a:t>
            </a:r>
            <a:r>
              <a:rPr lang="en-US" sz="2000" dirty="0" err="1" smtClean="0"/>
              <a:t>Schwarzwald</a:t>
            </a:r>
            <a:r>
              <a:rPr lang="en-US" sz="2000" dirty="0" smtClean="0"/>
              <a:t>: </a:t>
            </a:r>
            <a:r>
              <a:rPr lang="en-US" sz="2000" dirty="0" err="1" smtClean="0"/>
              <a:t>Lesestrategien</a:t>
            </a:r>
            <a:endParaRPr lang="en-US" sz="2000" dirty="0"/>
          </a:p>
        </p:txBody>
      </p:sp>
      <p:pic>
        <p:nvPicPr>
          <p:cNvPr id="3" name="Picture 2" descr="Spannende Tou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5499" y="1911927"/>
            <a:ext cx="3543301" cy="493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490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8001000" cy="51816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 smtClean="0">
                <a:latin typeface="Times New Roman" charset="0"/>
              </a:rPr>
              <a:t>WEITERFÜHRENDE 	VERSTÄNDNISÜBUNGEN</a:t>
            </a:r>
          </a:p>
          <a:p>
            <a:pPr>
              <a:defRPr/>
            </a:pPr>
            <a:r>
              <a:rPr lang="en-US" sz="2000" dirty="0" smtClean="0">
                <a:latin typeface="Times New Roman" charset="0"/>
              </a:rPr>
              <a:t>Was </a:t>
            </a:r>
            <a:r>
              <a:rPr lang="en-US" sz="2000" dirty="0" err="1" smtClean="0">
                <a:latin typeface="Times New Roman" charset="0"/>
              </a:rPr>
              <a:t>kaufen</a:t>
            </a:r>
            <a:r>
              <a:rPr lang="en-US" sz="2000" dirty="0" smtClean="0">
                <a:latin typeface="Times New Roman" charset="0"/>
              </a:rPr>
              <a:t> </a:t>
            </a:r>
            <a:r>
              <a:rPr lang="en-US" sz="2000" dirty="0" err="1" smtClean="0">
                <a:latin typeface="Times New Roman" charset="0"/>
              </a:rPr>
              <a:t>sich</a:t>
            </a:r>
            <a:r>
              <a:rPr lang="en-US" sz="2000" dirty="0" smtClean="0">
                <a:latin typeface="Times New Roman" charset="0"/>
              </a:rPr>
              <a:t> die </a:t>
            </a:r>
            <a:r>
              <a:rPr lang="en-US" sz="2000" dirty="0" err="1" smtClean="0">
                <a:latin typeface="Times New Roman" charset="0"/>
              </a:rPr>
              <a:t>jungen</a:t>
            </a:r>
            <a:r>
              <a:rPr lang="en-US" sz="2000" dirty="0" smtClean="0">
                <a:latin typeface="Times New Roman" charset="0"/>
              </a:rPr>
              <a:t> </a:t>
            </a:r>
            <a:r>
              <a:rPr lang="en-US" sz="2000" dirty="0" err="1" smtClean="0">
                <a:latin typeface="Times New Roman" charset="0"/>
              </a:rPr>
              <a:t>Leute</a:t>
            </a:r>
            <a:r>
              <a:rPr lang="en-US" sz="2000" dirty="0" smtClean="0">
                <a:latin typeface="Times New Roman" charset="0"/>
              </a:rPr>
              <a:t> von den </a:t>
            </a:r>
            <a:r>
              <a:rPr lang="en-US" sz="2000" dirty="0" err="1" smtClean="0">
                <a:latin typeface="Times New Roman" charset="0"/>
              </a:rPr>
              <a:t>hundert</a:t>
            </a:r>
            <a:r>
              <a:rPr lang="en-US" sz="2000" dirty="0" smtClean="0">
                <a:latin typeface="Times New Roman" charset="0"/>
              </a:rPr>
              <a:t> Euros?</a:t>
            </a:r>
          </a:p>
          <a:p>
            <a:pPr>
              <a:defRPr/>
            </a:pPr>
            <a:r>
              <a:rPr lang="en-US" altLang="ja-JP" sz="2000" dirty="0" smtClean="0">
                <a:latin typeface="Times New Roman" charset="0"/>
              </a:rPr>
              <a:t>Was </a:t>
            </a:r>
            <a:r>
              <a:rPr lang="en-US" altLang="ja-JP" sz="2000" dirty="0" err="1" smtClean="0">
                <a:latin typeface="Times New Roman" charset="0"/>
              </a:rPr>
              <a:t>passiert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mit</a:t>
            </a:r>
            <a:r>
              <a:rPr lang="en-US" altLang="ja-JP" sz="2000" dirty="0" smtClean="0">
                <a:latin typeface="Times New Roman" charset="0"/>
              </a:rPr>
              <a:t> den </a:t>
            </a:r>
            <a:r>
              <a:rPr lang="en-US" altLang="ja-JP" sz="2000" dirty="0" err="1" smtClean="0">
                <a:latin typeface="Times New Roman" charset="0"/>
              </a:rPr>
              <a:t>Kriminellen</a:t>
            </a:r>
            <a:r>
              <a:rPr lang="en-US" altLang="ja-JP" sz="2000" dirty="0" smtClean="0">
                <a:latin typeface="Times New Roman" charset="0"/>
              </a:rPr>
              <a:t>?</a:t>
            </a:r>
          </a:p>
          <a:p>
            <a:pPr>
              <a:defRPr/>
            </a:pPr>
            <a:r>
              <a:rPr lang="en-US" altLang="ja-JP" sz="2000" dirty="0" smtClean="0">
                <a:latin typeface="Times New Roman" charset="0"/>
              </a:rPr>
              <a:t>Michelle </a:t>
            </a:r>
            <a:r>
              <a:rPr lang="en-US" altLang="ja-JP" sz="2000" dirty="0" err="1" smtClean="0">
                <a:latin typeface="Times New Roman" charset="0"/>
              </a:rPr>
              <a:t>erzählt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ihren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Freundinnen</a:t>
            </a:r>
            <a:r>
              <a:rPr lang="en-US" altLang="ja-JP" sz="2000" dirty="0" smtClean="0">
                <a:latin typeface="Times New Roman" charset="0"/>
              </a:rPr>
              <a:t> von </a:t>
            </a:r>
            <a:r>
              <a:rPr lang="en-US" altLang="ja-JP" sz="2000" dirty="0" err="1" smtClean="0">
                <a:latin typeface="Times New Roman" charset="0"/>
              </a:rPr>
              <a:t>ihrem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Erlebnis</a:t>
            </a:r>
            <a:endParaRPr lang="en-US" altLang="ja-JP" sz="2000" dirty="0" smtClean="0">
              <a:latin typeface="Times New Roman" charset="0"/>
            </a:endParaRPr>
          </a:p>
          <a:p>
            <a:pPr>
              <a:defRPr/>
            </a:pPr>
            <a:r>
              <a:rPr lang="en-US" sz="2000" i="1" dirty="0" err="1"/>
              <a:t>www.badenpage.de</a:t>
            </a:r>
            <a:r>
              <a:rPr lang="en-US" sz="2000" i="1" dirty="0"/>
              <a:t>/</a:t>
            </a:r>
            <a:r>
              <a:rPr lang="en-US" sz="2000" i="1" dirty="0" err="1"/>
              <a:t>ausflugsziele</a:t>
            </a:r>
            <a:r>
              <a:rPr lang="en-US" sz="2000" i="1" dirty="0"/>
              <a:t>/</a:t>
            </a:r>
            <a:r>
              <a:rPr lang="en-US" sz="2000" i="1" dirty="0" err="1"/>
              <a:t>ausflugsziele</a:t>
            </a:r>
            <a:r>
              <a:rPr lang="en-US" sz="2000" i="1" dirty="0"/>
              <a:t>-in-der.../</a:t>
            </a:r>
            <a:r>
              <a:rPr lang="en-US" sz="2000" b="1" i="1" dirty="0" err="1" smtClean="0"/>
              <a:t>lotharpfad</a:t>
            </a:r>
            <a:r>
              <a:rPr lang="en-US" sz="2000" i="1" dirty="0" err="1" smtClean="0"/>
              <a:t>.html</a:t>
            </a:r>
            <a:r>
              <a:rPr lang="en-US" sz="2000" dirty="0" smtClean="0"/>
              <a:t>‎</a:t>
            </a:r>
          </a:p>
          <a:p>
            <a:pPr>
              <a:defRPr/>
            </a:pPr>
            <a:r>
              <a:rPr lang="en-US" altLang="ja-JP" sz="2000" dirty="0">
                <a:solidFill>
                  <a:srgbClr val="FF0000"/>
                </a:solidFill>
                <a:latin typeface="Times New Roman" charset="0"/>
                <a:hlinkClick r:id="rId3"/>
              </a:rPr>
              <a:t>http://klettbib.livebook.de/978-3-12-556999-7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 charset="0"/>
                <a:hlinkClick r:id="rId3"/>
              </a:rPr>
              <a:t>/</a:t>
            </a:r>
            <a:endParaRPr lang="en-US" altLang="ja-JP" sz="2000" dirty="0" smtClean="0">
              <a:solidFill>
                <a:srgbClr val="FF0000"/>
              </a:solidFill>
              <a:latin typeface="Times New Roman" charset="0"/>
            </a:endParaRPr>
          </a:p>
          <a:p>
            <a:pPr>
              <a:defRPr/>
            </a:pPr>
            <a:r>
              <a:rPr lang="en-US" altLang="ja-JP" sz="2000" dirty="0" smtClean="0">
                <a:latin typeface="Times New Roman" charset="0"/>
              </a:rPr>
              <a:t>Die links  </a:t>
            </a:r>
            <a:r>
              <a:rPr lang="en-US" altLang="ja-JP" sz="2000" dirty="0" err="1" smtClean="0">
                <a:latin typeface="Times New Roman" charset="0"/>
              </a:rPr>
              <a:t>zur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Schwarzwaldhochstraße</a:t>
            </a:r>
            <a:r>
              <a:rPr lang="en-US" altLang="ja-JP" sz="2000" dirty="0" smtClean="0">
                <a:latin typeface="Times New Roman" charset="0"/>
              </a:rPr>
              <a:t>, </a:t>
            </a:r>
            <a:r>
              <a:rPr lang="en-US" altLang="ja-JP" sz="2000" dirty="0" err="1" smtClean="0">
                <a:latin typeface="Times New Roman" charset="0"/>
              </a:rPr>
              <a:t>Freudenstadt</a:t>
            </a:r>
            <a:r>
              <a:rPr lang="en-US" altLang="ja-JP" sz="2000" dirty="0" smtClean="0">
                <a:latin typeface="Times New Roman" charset="0"/>
              </a:rPr>
              <a:t> und Baden-Baden </a:t>
            </a:r>
            <a:r>
              <a:rPr lang="en-US" altLang="ja-JP" sz="2000" dirty="0" err="1" smtClean="0">
                <a:latin typeface="Times New Roman" charset="0"/>
              </a:rPr>
              <a:t>im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Buch</a:t>
            </a:r>
            <a:r>
              <a:rPr lang="en-US" altLang="ja-JP" sz="2000" dirty="0" smtClean="0">
                <a:latin typeface="Times New Roman" charset="0"/>
              </a:rPr>
              <a:t> </a:t>
            </a:r>
            <a:r>
              <a:rPr lang="en-US" altLang="ja-JP" sz="2000" dirty="0" err="1" smtClean="0">
                <a:latin typeface="Times New Roman" charset="0"/>
              </a:rPr>
              <a:t>anklicken</a:t>
            </a:r>
            <a:endParaRPr lang="en-US" altLang="ja-JP" sz="2000" dirty="0" smtClean="0">
              <a:latin typeface="Times New Roman" charset="0"/>
            </a:endParaRPr>
          </a:p>
          <a:p>
            <a:pPr>
              <a:defRPr/>
            </a:pPr>
            <a:endParaRPr lang="en-US" altLang="ja-JP" sz="2000" dirty="0">
              <a:latin typeface="Times New Roman" charset="0"/>
            </a:endParaRPr>
          </a:p>
          <a:p>
            <a:pPr>
              <a:buFontTx/>
              <a:buNone/>
              <a:defRPr/>
            </a:pPr>
            <a:r>
              <a:rPr lang="en-US" sz="2000" dirty="0">
                <a:latin typeface="Times New Roman" charset="0"/>
              </a:rPr>
              <a:t>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3714750" cy="782637"/>
          </a:xfrm>
        </p:spPr>
        <p:txBody>
          <a:bodyPr/>
          <a:lstStyle/>
          <a:p>
            <a:r>
              <a:rPr lang="en-US" sz="2000" dirty="0" err="1" smtClean="0"/>
              <a:t>Spannende</a:t>
            </a:r>
            <a:r>
              <a:rPr lang="en-US" sz="2000" dirty="0" smtClean="0"/>
              <a:t> Tour </a:t>
            </a:r>
            <a:r>
              <a:rPr lang="en-US" sz="2000" dirty="0" err="1" smtClean="0"/>
              <a:t>im</a:t>
            </a:r>
            <a:r>
              <a:rPr lang="en-US" sz="2000" dirty="0" smtClean="0"/>
              <a:t> </a:t>
            </a:r>
            <a:r>
              <a:rPr lang="en-US" sz="2000" dirty="0" err="1" smtClean="0"/>
              <a:t>Schwarzwald</a:t>
            </a:r>
            <a:r>
              <a:rPr lang="en-US" sz="2000" dirty="0" smtClean="0"/>
              <a:t>: </a:t>
            </a:r>
            <a:r>
              <a:rPr lang="en-US" sz="2000" dirty="0" err="1" smtClean="0"/>
              <a:t>Lesestrategien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56194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8346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PoloST11K-Krftg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PoloST11K-Krftg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PoloST11K-Krftg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2521</TotalTime>
  <Words>1352</Words>
  <Application>Microsoft Office PowerPoint</Application>
  <PresentationFormat>On-screen Show (4:3)</PresentationFormat>
  <Paragraphs>226</Paragraphs>
  <Slides>35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Standarddesign</vt:lpstr>
      <vt:lpstr>Neues von Klett Referentin: Christiane Frederickson (Klett):cfklett@aol.com              Herzlich willkommen!</vt:lpstr>
      <vt:lpstr>Slide 2</vt:lpstr>
      <vt:lpstr>Spannende Tour im Schwarzwald: Lesestrategien</vt:lpstr>
      <vt:lpstr>Spannende Tour im Schwarzwald: Lesestrategien</vt:lpstr>
      <vt:lpstr>Spannende Tour im Schwarzwald: Vorschläge für Lesestrategien</vt:lpstr>
      <vt:lpstr>  </vt:lpstr>
      <vt:lpstr>Spannende Tour im Schwarzwald: Lesestrategien</vt:lpstr>
      <vt:lpstr>Spannende Tour im Schwarzwald: Lesestrategien</vt:lpstr>
      <vt:lpstr>Slide 9</vt:lpstr>
      <vt:lpstr>Slide 10</vt:lpstr>
      <vt:lpstr>33 Aussprachespiele: was können sie leisten?</vt:lpstr>
      <vt:lpstr>33 Aussprachespiele: was verlangen Aussprachespiele?</vt:lpstr>
      <vt:lpstr>33 Aussprachespiele: was ermöglichen sie ?</vt:lpstr>
      <vt:lpstr>33 Aussprachespiele: was sind sie ?</vt:lpstr>
      <vt:lpstr>33 Aussprachespiele:   Welches Sprachniveau wird vorausgesetzt?</vt:lpstr>
      <vt:lpstr>33 Aussprachespiele: “Stimmt denn das?</vt:lpstr>
      <vt:lpstr>33 Aussprachespiele: “Post? Woher? Von wem?”</vt:lpstr>
      <vt:lpstr>Slide 18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Vielen Dank für Ihre Aufmerksamkeit!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>Klett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Hör-spielend lernen mit Aussichten  Referentin: Christiane Frederickson    Herzlich willkommen!</dc:title>
  <dc:creator>UWeaver - Admin</dc:creator>
  <cp:lastModifiedBy>pc</cp:lastModifiedBy>
  <cp:revision>163</cp:revision>
  <cp:lastPrinted>2011-11-17T01:20:33Z</cp:lastPrinted>
  <dcterms:modified xsi:type="dcterms:W3CDTF">2013-05-18T03:13:04Z</dcterms:modified>
</cp:coreProperties>
</file>